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36" r:id="rId2"/>
  </p:sldMasterIdLst>
  <p:notesMasterIdLst>
    <p:notesMasterId r:id="rId16"/>
  </p:notesMasterIdLst>
  <p:handoutMasterIdLst>
    <p:handoutMasterId r:id="rId17"/>
  </p:handoutMasterIdLst>
  <p:sldIdLst>
    <p:sldId id="319" r:id="rId3"/>
    <p:sldId id="276" r:id="rId4"/>
    <p:sldId id="278" r:id="rId5"/>
    <p:sldId id="277" r:id="rId6"/>
    <p:sldId id="286" r:id="rId7"/>
    <p:sldId id="288" r:id="rId8"/>
    <p:sldId id="287" r:id="rId9"/>
    <p:sldId id="296" r:id="rId10"/>
    <p:sldId id="299" r:id="rId11"/>
    <p:sldId id="325" r:id="rId12"/>
    <p:sldId id="302" r:id="rId13"/>
    <p:sldId id="323" r:id="rId14"/>
    <p:sldId id="309" r:id="rId15"/>
  </p:sldIdLst>
  <p:sldSz cx="9324975" cy="7056438"/>
  <p:notesSz cx="6858000" cy="9144000"/>
  <p:defaultTextStyle>
    <a:defPPr>
      <a:defRPr lang="pl-PL"/>
    </a:defPPr>
    <a:lvl1pPr algn="l" rtl="0" fontAlgn="base">
      <a:lnSpc>
        <a:spcPct val="150000"/>
      </a:lnSpc>
      <a:spcBef>
        <a:spcPct val="0"/>
      </a:spcBef>
      <a:spcAft>
        <a:spcPct val="0"/>
      </a:spcAft>
      <a:buClr>
        <a:srgbClr val="B95B22"/>
      </a:buClr>
      <a:buSzPct val="60000"/>
      <a:buFont typeface="Wingdings" pitchFamily="2" charset="2"/>
      <a:buChar char="q"/>
      <a:defRPr sz="2500" b="1" kern="1200">
        <a:solidFill>
          <a:srgbClr val="9C4D1C"/>
        </a:solidFill>
        <a:latin typeface="Tw Cen MT" pitchFamily="34" charset="-18"/>
        <a:ea typeface="+mn-ea"/>
        <a:cs typeface="+mn-cs"/>
      </a:defRPr>
    </a:lvl1pPr>
    <a:lvl2pPr marL="457200" algn="l" rtl="0" fontAlgn="base">
      <a:lnSpc>
        <a:spcPct val="150000"/>
      </a:lnSpc>
      <a:spcBef>
        <a:spcPct val="0"/>
      </a:spcBef>
      <a:spcAft>
        <a:spcPct val="0"/>
      </a:spcAft>
      <a:buClr>
        <a:srgbClr val="B95B22"/>
      </a:buClr>
      <a:buSzPct val="60000"/>
      <a:buFont typeface="Wingdings" pitchFamily="2" charset="2"/>
      <a:buChar char="q"/>
      <a:defRPr sz="2500" b="1" kern="1200">
        <a:solidFill>
          <a:srgbClr val="9C4D1C"/>
        </a:solidFill>
        <a:latin typeface="Tw Cen MT" pitchFamily="34" charset="-18"/>
        <a:ea typeface="+mn-ea"/>
        <a:cs typeface="+mn-cs"/>
      </a:defRPr>
    </a:lvl2pPr>
    <a:lvl3pPr marL="914400" algn="l" rtl="0" fontAlgn="base">
      <a:lnSpc>
        <a:spcPct val="150000"/>
      </a:lnSpc>
      <a:spcBef>
        <a:spcPct val="0"/>
      </a:spcBef>
      <a:spcAft>
        <a:spcPct val="0"/>
      </a:spcAft>
      <a:buClr>
        <a:srgbClr val="B95B22"/>
      </a:buClr>
      <a:buSzPct val="60000"/>
      <a:buFont typeface="Wingdings" pitchFamily="2" charset="2"/>
      <a:buChar char="q"/>
      <a:defRPr sz="2500" b="1" kern="1200">
        <a:solidFill>
          <a:srgbClr val="9C4D1C"/>
        </a:solidFill>
        <a:latin typeface="Tw Cen MT" pitchFamily="34" charset="-18"/>
        <a:ea typeface="+mn-ea"/>
        <a:cs typeface="+mn-cs"/>
      </a:defRPr>
    </a:lvl3pPr>
    <a:lvl4pPr marL="1371600" algn="l" rtl="0" fontAlgn="base">
      <a:lnSpc>
        <a:spcPct val="150000"/>
      </a:lnSpc>
      <a:spcBef>
        <a:spcPct val="0"/>
      </a:spcBef>
      <a:spcAft>
        <a:spcPct val="0"/>
      </a:spcAft>
      <a:buClr>
        <a:srgbClr val="B95B22"/>
      </a:buClr>
      <a:buSzPct val="60000"/>
      <a:buFont typeface="Wingdings" pitchFamily="2" charset="2"/>
      <a:buChar char="q"/>
      <a:defRPr sz="2500" b="1" kern="1200">
        <a:solidFill>
          <a:srgbClr val="9C4D1C"/>
        </a:solidFill>
        <a:latin typeface="Tw Cen MT" pitchFamily="34" charset="-18"/>
        <a:ea typeface="+mn-ea"/>
        <a:cs typeface="+mn-cs"/>
      </a:defRPr>
    </a:lvl4pPr>
    <a:lvl5pPr marL="1828800" algn="l" rtl="0" fontAlgn="base">
      <a:lnSpc>
        <a:spcPct val="150000"/>
      </a:lnSpc>
      <a:spcBef>
        <a:spcPct val="0"/>
      </a:spcBef>
      <a:spcAft>
        <a:spcPct val="0"/>
      </a:spcAft>
      <a:buClr>
        <a:srgbClr val="B95B22"/>
      </a:buClr>
      <a:buSzPct val="60000"/>
      <a:buFont typeface="Wingdings" pitchFamily="2" charset="2"/>
      <a:buChar char="q"/>
      <a:defRPr sz="2500" b="1" kern="1200">
        <a:solidFill>
          <a:srgbClr val="9C4D1C"/>
        </a:solidFill>
        <a:latin typeface="Tw Cen MT" pitchFamily="34" charset="-18"/>
        <a:ea typeface="+mn-ea"/>
        <a:cs typeface="+mn-cs"/>
      </a:defRPr>
    </a:lvl5pPr>
    <a:lvl6pPr marL="2286000" algn="l" defTabSz="914400" rtl="0" eaLnBrk="1" latinLnBrk="0" hangingPunct="1">
      <a:defRPr sz="2500" b="1" kern="1200">
        <a:solidFill>
          <a:srgbClr val="9C4D1C"/>
        </a:solidFill>
        <a:latin typeface="Tw Cen MT" pitchFamily="34" charset="-18"/>
        <a:ea typeface="+mn-ea"/>
        <a:cs typeface="+mn-cs"/>
      </a:defRPr>
    </a:lvl6pPr>
    <a:lvl7pPr marL="2743200" algn="l" defTabSz="914400" rtl="0" eaLnBrk="1" latinLnBrk="0" hangingPunct="1">
      <a:defRPr sz="2500" b="1" kern="1200">
        <a:solidFill>
          <a:srgbClr val="9C4D1C"/>
        </a:solidFill>
        <a:latin typeface="Tw Cen MT" pitchFamily="34" charset="-18"/>
        <a:ea typeface="+mn-ea"/>
        <a:cs typeface="+mn-cs"/>
      </a:defRPr>
    </a:lvl7pPr>
    <a:lvl8pPr marL="3200400" algn="l" defTabSz="914400" rtl="0" eaLnBrk="1" latinLnBrk="0" hangingPunct="1">
      <a:defRPr sz="2500" b="1" kern="1200">
        <a:solidFill>
          <a:srgbClr val="9C4D1C"/>
        </a:solidFill>
        <a:latin typeface="Tw Cen MT" pitchFamily="34" charset="-18"/>
        <a:ea typeface="+mn-ea"/>
        <a:cs typeface="+mn-cs"/>
      </a:defRPr>
    </a:lvl8pPr>
    <a:lvl9pPr marL="3657600" algn="l" defTabSz="914400" rtl="0" eaLnBrk="1" latinLnBrk="0" hangingPunct="1">
      <a:defRPr sz="2500" b="1" kern="1200">
        <a:solidFill>
          <a:srgbClr val="9C4D1C"/>
        </a:solidFill>
        <a:latin typeface="Tw Cen MT" pitchFamily="34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11D"/>
    <a:srgbClr val="7E0000"/>
    <a:srgbClr val="FFFF99"/>
    <a:srgbClr val="BC0000"/>
    <a:srgbClr val="755825"/>
    <a:srgbClr val="B78B3B"/>
    <a:srgbClr val="FFC305"/>
    <a:srgbClr val="FFD44B"/>
    <a:srgbClr val="820000"/>
    <a:srgbClr val="39B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74" autoAdjust="0"/>
    <p:restoredTop sz="90563" autoAdjust="0"/>
  </p:normalViewPr>
  <p:slideViewPr>
    <p:cSldViewPr>
      <p:cViewPr>
        <p:scale>
          <a:sx n="70" d="100"/>
          <a:sy n="70" d="100"/>
        </p:scale>
        <p:origin x="-1050" y="180"/>
      </p:cViewPr>
      <p:guideLst>
        <p:guide orient="horz" pos="2223"/>
        <p:guide pos="2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352C6-7594-4217-AA9A-F927BC8C7A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F3786D-BD04-4A00-9FCC-BBA4420ADC1A}">
      <dgm:prSet custT="1"/>
      <dgm:spPr/>
      <dgm:t>
        <a:bodyPr/>
        <a:lstStyle/>
        <a:p>
          <a:pPr algn="ctr" rtl="0"/>
          <a:r>
            <a:rPr lang="pl-PL" sz="43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Kalendarium</a:t>
          </a:r>
          <a:endParaRPr lang="pl-PL" sz="43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57218A-D3C4-4248-822C-A2B8A246498C}" type="parTrans" cxnId="{9BE7287F-2C4E-4479-9681-9DB7C9DC282D}">
      <dgm:prSet/>
      <dgm:spPr/>
      <dgm:t>
        <a:bodyPr/>
        <a:lstStyle/>
        <a:p>
          <a:endParaRPr lang="pl-PL"/>
        </a:p>
      </dgm:t>
    </dgm:pt>
    <dgm:pt modelId="{E8B9ABF6-FDE2-48B3-8F95-0CD97536E145}" type="sibTrans" cxnId="{9BE7287F-2C4E-4479-9681-9DB7C9DC282D}">
      <dgm:prSet/>
      <dgm:spPr/>
      <dgm:t>
        <a:bodyPr/>
        <a:lstStyle/>
        <a:p>
          <a:endParaRPr lang="pl-PL"/>
        </a:p>
      </dgm:t>
    </dgm:pt>
    <dgm:pt modelId="{C9B59EDA-B167-4593-98B3-AA087D7D1E28}" type="pres">
      <dgm:prSet presAssocID="{A6B352C6-7594-4217-AA9A-F927BC8C7A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21BEDC-EF12-4AAF-BE99-DD30896EB349}" type="pres">
      <dgm:prSet presAssocID="{92F3786D-BD04-4A00-9FCC-BBA4420ADC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BE7287F-2C4E-4479-9681-9DB7C9DC282D}" srcId="{A6B352C6-7594-4217-AA9A-F927BC8C7A7F}" destId="{92F3786D-BD04-4A00-9FCC-BBA4420ADC1A}" srcOrd="0" destOrd="0" parTransId="{2957218A-D3C4-4248-822C-A2B8A246498C}" sibTransId="{E8B9ABF6-FDE2-48B3-8F95-0CD97536E145}"/>
    <dgm:cxn modelId="{36D23A5F-F503-4B7A-8C25-7EC14C501CE9}" type="presOf" srcId="{92F3786D-BD04-4A00-9FCC-BBA4420ADC1A}" destId="{3821BEDC-EF12-4AAF-BE99-DD30896EB349}" srcOrd="0" destOrd="0" presId="urn:microsoft.com/office/officeart/2005/8/layout/vList2"/>
    <dgm:cxn modelId="{2B8729E2-7E1D-4DC4-A04C-4C0B1E59757C}" type="presOf" srcId="{A6B352C6-7594-4217-AA9A-F927BC8C7A7F}" destId="{C9B59EDA-B167-4593-98B3-AA087D7D1E28}" srcOrd="0" destOrd="0" presId="urn:microsoft.com/office/officeart/2005/8/layout/vList2"/>
    <dgm:cxn modelId="{61A3C5AD-B75D-4017-A49B-85E191576A54}" type="presParOf" srcId="{C9B59EDA-B167-4593-98B3-AA087D7D1E28}" destId="{3821BEDC-EF12-4AAF-BE99-DD30896EB3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352C6-7594-4217-AA9A-F927BC8C7A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F3786D-BD04-4A00-9FCC-BBA4420ADC1A}">
      <dgm:prSet custT="1"/>
      <dgm:spPr/>
      <dgm:t>
        <a:bodyPr/>
        <a:lstStyle/>
        <a:p>
          <a:pPr algn="ctr" rtl="0"/>
          <a:r>
            <a:rPr lang="pl-PL" sz="43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Członkostwo</a:t>
          </a:r>
          <a:endParaRPr lang="pl-PL" sz="43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B9ABF6-FDE2-48B3-8F95-0CD97536E145}" type="sibTrans" cxnId="{9BE7287F-2C4E-4479-9681-9DB7C9DC282D}">
      <dgm:prSet/>
      <dgm:spPr/>
      <dgm:t>
        <a:bodyPr/>
        <a:lstStyle/>
        <a:p>
          <a:endParaRPr lang="pl-PL"/>
        </a:p>
      </dgm:t>
    </dgm:pt>
    <dgm:pt modelId="{2957218A-D3C4-4248-822C-A2B8A246498C}" type="parTrans" cxnId="{9BE7287F-2C4E-4479-9681-9DB7C9DC282D}">
      <dgm:prSet/>
      <dgm:spPr/>
      <dgm:t>
        <a:bodyPr/>
        <a:lstStyle/>
        <a:p>
          <a:endParaRPr lang="pl-PL"/>
        </a:p>
      </dgm:t>
    </dgm:pt>
    <dgm:pt modelId="{C9B59EDA-B167-4593-98B3-AA087D7D1E28}" type="pres">
      <dgm:prSet presAssocID="{A6B352C6-7594-4217-AA9A-F927BC8C7A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21BEDC-EF12-4AAF-BE99-DD30896EB349}" type="pres">
      <dgm:prSet presAssocID="{92F3786D-BD04-4A00-9FCC-BBA4420ADC1A}" presName="parentText" presStyleLbl="node1" presStyleIdx="0" presStyleCnt="1" custLinFactNeighborX="-505" custLinFactNeighborY="498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BE7287F-2C4E-4479-9681-9DB7C9DC282D}" srcId="{A6B352C6-7594-4217-AA9A-F927BC8C7A7F}" destId="{92F3786D-BD04-4A00-9FCC-BBA4420ADC1A}" srcOrd="0" destOrd="0" parTransId="{2957218A-D3C4-4248-822C-A2B8A246498C}" sibTransId="{E8B9ABF6-FDE2-48B3-8F95-0CD97536E145}"/>
    <dgm:cxn modelId="{A4A4492D-E637-42E5-81CF-F198B47AA23E}" type="presOf" srcId="{A6B352C6-7594-4217-AA9A-F927BC8C7A7F}" destId="{C9B59EDA-B167-4593-98B3-AA087D7D1E28}" srcOrd="0" destOrd="0" presId="urn:microsoft.com/office/officeart/2005/8/layout/vList2"/>
    <dgm:cxn modelId="{87E95717-1C28-4EE2-9DB6-A498F2FB190C}" type="presOf" srcId="{92F3786D-BD04-4A00-9FCC-BBA4420ADC1A}" destId="{3821BEDC-EF12-4AAF-BE99-DD30896EB349}" srcOrd="0" destOrd="0" presId="urn:microsoft.com/office/officeart/2005/8/layout/vList2"/>
    <dgm:cxn modelId="{53E49E62-787B-4FA2-A922-3159BD83B4A2}" type="presParOf" srcId="{C9B59EDA-B167-4593-98B3-AA087D7D1E28}" destId="{3821BEDC-EF12-4AAF-BE99-DD30896EB3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B352C6-7594-4217-AA9A-F927BC8C7A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F3786D-BD04-4A00-9FCC-BBA4420ADC1A}">
      <dgm:prSet custT="1"/>
      <dgm:spPr/>
      <dgm:t>
        <a:bodyPr/>
        <a:lstStyle/>
        <a:p>
          <a:pPr algn="ctr" rtl="0"/>
          <a:r>
            <a:rPr lang="pl-PL" sz="43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CELE STATUTOWE SGPEO</a:t>
          </a:r>
          <a:endParaRPr lang="pl-PL" sz="43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57218A-D3C4-4248-822C-A2B8A246498C}" type="parTrans" cxnId="{9BE7287F-2C4E-4479-9681-9DB7C9DC282D}">
      <dgm:prSet/>
      <dgm:spPr/>
      <dgm:t>
        <a:bodyPr/>
        <a:lstStyle/>
        <a:p>
          <a:endParaRPr lang="pl-PL"/>
        </a:p>
      </dgm:t>
    </dgm:pt>
    <dgm:pt modelId="{E8B9ABF6-FDE2-48B3-8F95-0CD97536E145}" type="sibTrans" cxnId="{9BE7287F-2C4E-4479-9681-9DB7C9DC282D}">
      <dgm:prSet/>
      <dgm:spPr/>
      <dgm:t>
        <a:bodyPr/>
        <a:lstStyle/>
        <a:p>
          <a:endParaRPr lang="pl-PL"/>
        </a:p>
      </dgm:t>
    </dgm:pt>
    <dgm:pt modelId="{C9B59EDA-B167-4593-98B3-AA087D7D1E28}" type="pres">
      <dgm:prSet presAssocID="{A6B352C6-7594-4217-AA9A-F927BC8C7A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21BEDC-EF12-4AAF-BE99-DD30896EB349}" type="pres">
      <dgm:prSet presAssocID="{92F3786D-BD04-4A00-9FCC-BBA4420ADC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BE7287F-2C4E-4479-9681-9DB7C9DC282D}" srcId="{A6B352C6-7594-4217-AA9A-F927BC8C7A7F}" destId="{92F3786D-BD04-4A00-9FCC-BBA4420ADC1A}" srcOrd="0" destOrd="0" parTransId="{2957218A-D3C4-4248-822C-A2B8A246498C}" sibTransId="{E8B9ABF6-FDE2-48B3-8F95-0CD97536E145}"/>
    <dgm:cxn modelId="{1216789F-D41D-44C9-9CB1-FEB7C6B92949}" type="presOf" srcId="{92F3786D-BD04-4A00-9FCC-BBA4420ADC1A}" destId="{3821BEDC-EF12-4AAF-BE99-DD30896EB349}" srcOrd="0" destOrd="0" presId="urn:microsoft.com/office/officeart/2005/8/layout/vList2"/>
    <dgm:cxn modelId="{5C04D124-4823-418D-A821-D01E1AC34B0F}" type="presOf" srcId="{A6B352C6-7594-4217-AA9A-F927BC8C7A7F}" destId="{C9B59EDA-B167-4593-98B3-AA087D7D1E28}" srcOrd="0" destOrd="0" presId="urn:microsoft.com/office/officeart/2005/8/layout/vList2"/>
    <dgm:cxn modelId="{011D6DE4-B7B2-4B0A-903C-226F62D55D2F}" type="presParOf" srcId="{C9B59EDA-B167-4593-98B3-AA087D7D1E28}" destId="{3821BEDC-EF12-4AAF-BE99-DD30896EB3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B352C6-7594-4217-AA9A-F927BC8C7A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9B59EDA-B167-4593-98B3-AA087D7D1E28}" type="pres">
      <dgm:prSet presAssocID="{A6B352C6-7594-4217-AA9A-F927BC8C7A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840E7226-4580-417B-817E-EFE08F6CDA7D}" type="presOf" srcId="{A6B352C6-7594-4217-AA9A-F927BC8C7A7F}" destId="{C9B59EDA-B167-4593-98B3-AA087D7D1E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B352C6-7594-4217-AA9A-F927BC8C7A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F3786D-BD04-4A00-9FCC-BBA4420ADC1A}">
      <dgm:prSet custT="1"/>
      <dgm:spPr/>
      <dgm:t>
        <a:bodyPr/>
        <a:lstStyle/>
        <a:p>
          <a:pPr algn="ctr" rtl="0"/>
          <a:r>
            <a:rPr lang="pl-PL" sz="4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REZULTATY DZIAŁANIA</a:t>
          </a:r>
        </a:p>
      </dgm:t>
    </dgm:pt>
    <dgm:pt modelId="{2957218A-D3C4-4248-822C-A2B8A246498C}" type="parTrans" cxnId="{9BE7287F-2C4E-4479-9681-9DB7C9DC282D}">
      <dgm:prSet/>
      <dgm:spPr/>
      <dgm:t>
        <a:bodyPr/>
        <a:lstStyle/>
        <a:p>
          <a:endParaRPr lang="pl-PL"/>
        </a:p>
      </dgm:t>
    </dgm:pt>
    <dgm:pt modelId="{E8B9ABF6-FDE2-48B3-8F95-0CD97536E145}" type="sibTrans" cxnId="{9BE7287F-2C4E-4479-9681-9DB7C9DC282D}">
      <dgm:prSet/>
      <dgm:spPr/>
      <dgm:t>
        <a:bodyPr/>
        <a:lstStyle/>
        <a:p>
          <a:endParaRPr lang="pl-PL"/>
        </a:p>
      </dgm:t>
    </dgm:pt>
    <dgm:pt modelId="{C9B59EDA-B167-4593-98B3-AA087D7D1E28}" type="pres">
      <dgm:prSet presAssocID="{A6B352C6-7594-4217-AA9A-F927BC8C7A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21BEDC-EF12-4AAF-BE99-DD30896EB349}" type="pres">
      <dgm:prSet presAssocID="{92F3786D-BD04-4A00-9FCC-BBA4420ADC1A}" presName="parentText" presStyleLbl="node1" presStyleIdx="0" presStyleCnt="1" custLinFactNeighborX="-505" custLinFactNeighborY="-235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F3786B-DEE3-437D-ACF9-33791E82E209}" type="presOf" srcId="{92F3786D-BD04-4A00-9FCC-BBA4420ADC1A}" destId="{3821BEDC-EF12-4AAF-BE99-DD30896EB349}" srcOrd="0" destOrd="0" presId="urn:microsoft.com/office/officeart/2005/8/layout/vList2"/>
    <dgm:cxn modelId="{9BE7287F-2C4E-4479-9681-9DB7C9DC282D}" srcId="{A6B352C6-7594-4217-AA9A-F927BC8C7A7F}" destId="{92F3786D-BD04-4A00-9FCC-BBA4420ADC1A}" srcOrd="0" destOrd="0" parTransId="{2957218A-D3C4-4248-822C-A2B8A246498C}" sibTransId="{E8B9ABF6-FDE2-48B3-8F95-0CD97536E145}"/>
    <dgm:cxn modelId="{55070375-6426-4CD3-8668-B6F68E96465B}" type="presOf" srcId="{A6B352C6-7594-4217-AA9A-F927BC8C7A7F}" destId="{C9B59EDA-B167-4593-98B3-AA087D7D1E28}" srcOrd="0" destOrd="0" presId="urn:microsoft.com/office/officeart/2005/8/layout/vList2"/>
    <dgm:cxn modelId="{9A938A5E-BDAE-4218-8ECF-36F4F90F97DE}" type="presParOf" srcId="{C9B59EDA-B167-4593-98B3-AA087D7D1E28}" destId="{3821BEDC-EF12-4AAF-BE99-DD30896EB3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B352C6-7594-4217-AA9A-F927BC8C7A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F3786D-BD04-4A00-9FCC-BBA4420ADC1A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pl-PL" sz="3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Szanse dla rozwoju OZE w gminach</a:t>
          </a:r>
          <a:endParaRPr lang="pl-PL" sz="38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57218A-D3C4-4248-822C-A2B8A246498C}" type="parTrans" cxnId="{9BE7287F-2C4E-4479-9681-9DB7C9DC282D}">
      <dgm:prSet/>
      <dgm:spPr/>
      <dgm:t>
        <a:bodyPr/>
        <a:lstStyle/>
        <a:p>
          <a:endParaRPr lang="pl-PL"/>
        </a:p>
      </dgm:t>
    </dgm:pt>
    <dgm:pt modelId="{E8B9ABF6-FDE2-48B3-8F95-0CD97536E145}" type="sibTrans" cxnId="{9BE7287F-2C4E-4479-9681-9DB7C9DC282D}">
      <dgm:prSet/>
      <dgm:spPr/>
      <dgm:t>
        <a:bodyPr/>
        <a:lstStyle/>
        <a:p>
          <a:endParaRPr lang="pl-PL"/>
        </a:p>
      </dgm:t>
    </dgm:pt>
    <dgm:pt modelId="{C9B59EDA-B167-4593-98B3-AA087D7D1E28}" type="pres">
      <dgm:prSet presAssocID="{A6B352C6-7594-4217-AA9A-F927BC8C7A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21BEDC-EF12-4AAF-BE99-DD30896EB349}" type="pres">
      <dgm:prSet presAssocID="{92F3786D-BD04-4A00-9FCC-BBA4420ADC1A}" presName="parentText" presStyleLbl="node1" presStyleIdx="0" presStyleCnt="1" custLinFactNeighborX="-505" custLinFactNeighborY="-14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BE7287F-2C4E-4479-9681-9DB7C9DC282D}" srcId="{A6B352C6-7594-4217-AA9A-F927BC8C7A7F}" destId="{92F3786D-BD04-4A00-9FCC-BBA4420ADC1A}" srcOrd="0" destOrd="0" parTransId="{2957218A-D3C4-4248-822C-A2B8A246498C}" sibTransId="{E8B9ABF6-FDE2-48B3-8F95-0CD97536E145}"/>
    <dgm:cxn modelId="{700E11F3-4BC4-48F1-8474-12A3A871698D}" type="presOf" srcId="{92F3786D-BD04-4A00-9FCC-BBA4420ADC1A}" destId="{3821BEDC-EF12-4AAF-BE99-DD30896EB349}" srcOrd="0" destOrd="0" presId="urn:microsoft.com/office/officeart/2005/8/layout/vList2"/>
    <dgm:cxn modelId="{2183634C-FB7D-4AEF-B70B-F775DE1EC0BF}" type="presOf" srcId="{A6B352C6-7594-4217-AA9A-F927BC8C7A7F}" destId="{C9B59EDA-B167-4593-98B3-AA087D7D1E28}" srcOrd="0" destOrd="0" presId="urn:microsoft.com/office/officeart/2005/8/layout/vList2"/>
    <dgm:cxn modelId="{0CC2055C-134C-42C6-B6FE-FBE9A1E9EEAD}" type="presParOf" srcId="{C9B59EDA-B167-4593-98B3-AA087D7D1E28}" destId="{3821BEDC-EF12-4AAF-BE99-DD30896EB3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B352C6-7594-4217-AA9A-F927BC8C7A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F3786D-BD04-4A00-9FCC-BBA4420ADC1A}">
      <dgm:prSet custT="1"/>
      <dgm:spPr>
        <a:xfrm>
          <a:off x="0" y="0"/>
          <a:ext cx="8314791" cy="1019362"/>
        </a:xfrm>
        <a:prstGeom prst="roundRect">
          <a:avLst/>
        </a:prstGeom>
        <a:solidFill>
          <a:srgbClr val="94B6D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pl-PL" sz="3800" b="1" dirty="0" smtClean="0">
              <a:solidFill>
                <a:srgbClr val="DD80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ea typeface="+mn-ea"/>
              <a:cs typeface="+mn-cs"/>
            </a:rPr>
            <a:t>Bariery  dla  rozwoju  OZE w  gminach</a:t>
          </a:r>
          <a:endParaRPr lang="pl-PL" sz="3800" b="1" dirty="0">
            <a:solidFill>
              <a:srgbClr val="DD8047">
                <a:lumMod val="7500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w Cen MT"/>
            <a:ea typeface="+mn-ea"/>
            <a:cs typeface="+mn-cs"/>
          </a:endParaRPr>
        </a:p>
      </dgm:t>
    </dgm:pt>
    <dgm:pt modelId="{2957218A-D3C4-4248-822C-A2B8A246498C}" type="parTrans" cxnId="{9BE7287F-2C4E-4479-9681-9DB7C9DC282D}">
      <dgm:prSet/>
      <dgm:spPr/>
      <dgm:t>
        <a:bodyPr/>
        <a:lstStyle/>
        <a:p>
          <a:endParaRPr lang="pl-PL"/>
        </a:p>
      </dgm:t>
    </dgm:pt>
    <dgm:pt modelId="{E8B9ABF6-FDE2-48B3-8F95-0CD97536E145}" type="sibTrans" cxnId="{9BE7287F-2C4E-4479-9681-9DB7C9DC282D}">
      <dgm:prSet/>
      <dgm:spPr/>
      <dgm:t>
        <a:bodyPr/>
        <a:lstStyle/>
        <a:p>
          <a:endParaRPr lang="pl-PL"/>
        </a:p>
      </dgm:t>
    </dgm:pt>
    <dgm:pt modelId="{C9B59EDA-B167-4593-98B3-AA087D7D1E28}" type="pres">
      <dgm:prSet presAssocID="{A6B352C6-7594-4217-AA9A-F927BC8C7A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21BEDC-EF12-4AAF-BE99-DD30896EB349}" type="pres">
      <dgm:prSet presAssocID="{92F3786D-BD04-4A00-9FCC-BBA4420ADC1A}" presName="parentText" presStyleLbl="node1" presStyleIdx="0" presStyleCnt="1" custLinFactNeighborX="70" custLinFactNeighborY="-1362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7FBAF80-08DB-4234-9039-D22DEC91C336}" type="presOf" srcId="{A6B352C6-7594-4217-AA9A-F927BC8C7A7F}" destId="{C9B59EDA-B167-4593-98B3-AA087D7D1E28}" srcOrd="0" destOrd="0" presId="urn:microsoft.com/office/officeart/2005/8/layout/vList2"/>
    <dgm:cxn modelId="{9BE7287F-2C4E-4479-9681-9DB7C9DC282D}" srcId="{A6B352C6-7594-4217-AA9A-F927BC8C7A7F}" destId="{92F3786D-BD04-4A00-9FCC-BBA4420ADC1A}" srcOrd="0" destOrd="0" parTransId="{2957218A-D3C4-4248-822C-A2B8A246498C}" sibTransId="{E8B9ABF6-FDE2-48B3-8F95-0CD97536E145}"/>
    <dgm:cxn modelId="{C2140003-02E2-417C-B8D1-A8C2F0E20825}" type="presOf" srcId="{92F3786D-BD04-4A00-9FCC-BBA4420ADC1A}" destId="{3821BEDC-EF12-4AAF-BE99-DD30896EB349}" srcOrd="0" destOrd="0" presId="urn:microsoft.com/office/officeart/2005/8/layout/vList2"/>
    <dgm:cxn modelId="{CA951E32-4308-44A5-AC4D-084F681811CD}" type="presParOf" srcId="{C9B59EDA-B167-4593-98B3-AA087D7D1E28}" destId="{3821BEDC-EF12-4AAF-BE99-DD30896EB3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1BEDC-EF12-4AAF-BE99-DD30896EB349}">
      <dsp:nvSpPr>
        <dsp:cNvPr id="0" name=""/>
        <dsp:cNvSpPr/>
      </dsp:nvSpPr>
      <dsp:spPr>
        <a:xfrm>
          <a:off x="0" y="3921"/>
          <a:ext cx="8314791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Kalendarium</a:t>
          </a:r>
          <a:endParaRPr lang="pl-PL" sz="43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47" y="53268"/>
        <a:ext cx="8216097" cy="91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1BEDC-EF12-4AAF-BE99-DD30896EB349}">
      <dsp:nvSpPr>
        <dsp:cNvPr id="0" name=""/>
        <dsp:cNvSpPr/>
      </dsp:nvSpPr>
      <dsp:spPr>
        <a:xfrm>
          <a:off x="0" y="9220"/>
          <a:ext cx="8314791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Członkostwo</a:t>
          </a:r>
          <a:endParaRPr lang="pl-PL" sz="43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47" y="58567"/>
        <a:ext cx="8216097" cy="91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1BEDC-EF12-4AAF-BE99-DD30896EB349}">
      <dsp:nvSpPr>
        <dsp:cNvPr id="0" name=""/>
        <dsp:cNvSpPr/>
      </dsp:nvSpPr>
      <dsp:spPr>
        <a:xfrm>
          <a:off x="0" y="3921"/>
          <a:ext cx="8314791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CELE STATUTOWE SGPEO</a:t>
          </a:r>
          <a:endParaRPr lang="pl-PL" sz="43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47" y="53268"/>
        <a:ext cx="8216097" cy="912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1BEDC-EF12-4AAF-BE99-DD30896EB349}">
      <dsp:nvSpPr>
        <dsp:cNvPr id="0" name=""/>
        <dsp:cNvSpPr/>
      </dsp:nvSpPr>
      <dsp:spPr>
        <a:xfrm>
          <a:off x="0" y="0"/>
          <a:ext cx="8314791" cy="1019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REZULTATY DZIAŁANIA</a:t>
          </a:r>
        </a:p>
      </dsp:txBody>
      <dsp:txXfrm>
        <a:off x="49775" y="49775"/>
        <a:ext cx="8215241" cy="9200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1BEDC-EF12-4AAF-BE99-DD30896EB349}">
      <dsp:nvSpPr>
        <dsp:cNvPr id="0" name=""/>
        <dsp:cNvSpPr/>
      </dsp:nvSpPr>
      <dsp:spPr>
        <a:xfrm>
          <a:off x="0" y="0"/>
          <a:ext cx="8314791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38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Szanse dla rozwoju OZE w gminach</a:t>
          </a:r>
          <a:endParaRPr lang="pl-PL" sz="38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47" y="49347"/>
        <a:ext cx="8216097" cy="9121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1BEDC-EF12-4AAF-BE99-DD30896EB349}">
      <dsp:nvSpPr>
        <dsp:cNvPr id="0" name=""/>
        <dsp:cNvSpPr/>
      </dsp:nvSpPr>
      <dsp:spPr>
        <a:xfrm>
          <a:off x="0" y="0"/>
          <a:ext cx="8163174" cy="1203637"/>
        </a:xfrm>
        <a:prstGeom prst="roundRect">
          <a:avLst/>
        </a:prstGeom>
        <a:solidFill>
          <a:srgbClr val="94B6D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3800" b="1" kern="1200" dirty="0" smtClean="0">
              <a:solidFill>
                <a:srgbClr val="DD80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ea typeface="+mn-ea"/>
              <a:cs typeface="+mn-cs"/>
            </a:rPr>
            <a:t>Bariery  dla  rozwoju  OZE w  gminach</a:t>
          </a:r>
          <a:endParaRPr lang="pl-PL" sz="3800" b="1" kern="1200" dirty="0">
            <a:solidFill>
              <a:srgbClr val="DD8047">
                <a:lumMod val="7500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w Cen MT"/>
            <a:ea typeface="+mn-ea"/>
            <a:cs typeface="+mn-cs"/>
          </a:endParaRPr>
        </a:p>
      </dsp:txBody>
      <dsp:txXfrm>
        <a:off x="58757" y="58757"/>
        <a:ext cx="8045660" cy="1086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53D8D58-AB1E-44BA-A4A3-E02D2CD0D80E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C217A47-7011-4A7C-8DA7-0479679045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82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BC19B2B-CD0C-462A-B5C6-21BD6F7543E6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85800"/>
            <a:ext cx="4530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E0C4C8C-56CF-4476-9A95-4594857959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558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7828" name="Symbol zastępczy numeru slajd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buClrTx/>
              <a:buSzTx/>
              <a:buFontTx/>
              <a:buNone/>
            </a:pPr>
            <a:fld id="{91788B70-3502-49F0-A8E0-66EFDC59A0DF}" type="slidenum">
              <a:rPr lang="pl-PL" sz="1200" b="0">
                <a:solidFill>
                  <a:schemeClr val="tx1"/>
                </a:solidFill>
                <a:latin typeface="Calibri" pitchFamily="34" charset="0"/>
              </a:rPr>
              <a:pPr algn="r">
                <a:lnSpc>
                  <a:spcPct val="100000"/>
                </a:lnSpc>
                <a:buClrTx/>
                <a:buSzTx/>
                <a:buFontTx/>
                <a:buNone/>
              </a:pPr>
              <a:t>1</a:t>
            </a:fld>
            <a:endParaRPr lang="pl-PL" sz="1200" b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962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741C9-2670-4A0C-B4B6-A9BFCC9FD06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962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F741C9-2670-4A0C-B4B6-A9BFCC9FD067}" type="slidenum">
              <a:rPr lang="pl-PL" smtClean="0"/>
              <a:pPr>
                <a:defRPr/>
              </a:pPr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034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D9991-CFAA-4B94-8D66-69F3FC79D724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757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44462-403C-4A46-93FD-82942889EFA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768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0EB58A-58E0-4306-A462-94C5CDD85E0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E77E90-2580-4287-A367-B37FD8A5164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864C1-C2FC-4E5A-A643-6177D70A959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49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5EACF-ECAC-48C2-AD9C-4659F420CBC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60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4EE18-1713-4103-A307-DDCFA7402521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921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272A34-94C8-4833-9F01-4B8A148E353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952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89CFCE-60C3-4618-9492-DB27641CDB6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0088" y="2192338"/>
            <a:ext cx="7924800" cy="15128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98588" y="3998913"/>
            <a:ext cx="6527800" cy="1803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8184-386A-45A2-8BDC-FDF6D18142F8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5" name="Symbol zastępczy numeru slajdu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24884-7177-4DE4-835F-5EE2F57B57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Symbol zastępczy stopki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C71C-7841-4056-9343-5736AA720911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5" name="Symbol zastępczy numeru slajdu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B7858-BB27-4C07-BFE3-69007D5020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Symbol zastępczy stopki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61175" y="234950"/>
            <a:ext cx="2078038" cy="60690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2300" y="234950"/>
            <a:ext cx="6086475" cy="60690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89FA-5C21-4235-ACB4-996409A17E1A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5" name="Symbol zastępczy numeru slajdu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8555D-63AD-47A2-BF4A-1DE3BF1FFB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Symbol zastępczy stopki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0088" y="2192338"/>
            <a:ext cx="7924800" cy="15128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98588" y="3998913"/>
            <a:ext cx="6527800" cy="18034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AF5C-4581-4C3E-9EA8-2C7950439FCA}" type="datetimeFigureOut">
              <a:rPr lang="pl-PL">
                <a:solidFill>
                  <a:srgbClr val="000000"/>
                </a:solidFill>
              </a:rPr>
              <a:pPr>
                <a:defRPr/>
              </a:pPr>
              <a:t>2012-11-08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1630-7C7B-432A-B53A-0F4E2BFB047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3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44152-D20D-46C3-AE30-141EC567C737}" type="datetimeFigureOut">
              <a:rPr lang="pl-PL">
                <a:solidFill>
                  <a:srgbClr val="000000"/>
                </a:solidFill>
              </a:rPr>
              <a:pPr>
                <a:defRPr/>
              </a:pPr>
              <a:t>2012-11-08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583A-EF2A-4319-940F-813AB660ACC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2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6600" y="4533900"/>
            <a:ext cx="7926388" cy="14017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6600" y="2990850"/>
            <a:ext cx="7926388" cy="1543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674D-8531-4720-9572-77B112DDFBF4}" type="datetimeFigureOut">
              <a:rPr lang="pl-PL">
                <a:solidFill>
                  <a:srgbClr val="000000"/>
                </a:solidFill>
              </a:rPr>
              <a:pPr>
                <a:defRPr/>
              </a:pPr>
              <a:t>2012-11-08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C16F-5E81-474E-B903-F4FDFBADE2F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6725" y="1646238"/>
            <a:ext cx="4119563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38688" y="1646238"/>
            <a:ext cx="4119562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ED0D-03C6-4354-A8D2-901849256978}" type="datetimeFigureOut">
              <a:rPr lang="pl-PL">
                <a:solidFill>
                  <a:srgbClr val="000000"/>
                </a:solidFill>
              </a:rPr>
              <a:pPr>
                <a:defRPr/>
              </a:pPr>
              <a:t>2012-11-08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0F8A-7050-445A-8C15-3C31F44F397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1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6725" y="1579563"/>
            <a:ext cx="4119563" cy="658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6725" y="2238375"/>
            <a:ext cx="4119563" cy="4065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37100" y="1579563"/>
            <a:ext cx="4121150" cy="658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37100" y="2238375"/>
            <a:ext cx="4121150" cy="4065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FE9D6-B51E-428D-A9E4-D477F1465E38}" type="datetimeFigureOut">
              <a:rPr lang="pl-PL">
                <a:solidFill>
                  <a:srgbClr val="000000"/>
                </a:solidFill>
              </a:rPr>
              <a:pPr>
                <a:defRPr/>
              </a:pPr>
              <a:t>2012-11-08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B876-3130-4C8B-A2E6-DCCB6D89761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6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E70FE-91FC-41CD-BA7D-DF6590D77A4B}" type="datetimeFigureOut">
              <a:rPr lang="pl-PL">
                <a:solidFill>
                  <a:srgbClr val="000000"/>
                </a:solidFill>
              </a:rPr>
              <a:pPr>
                <a:defRPr/>
              </a:pPr>
              <a:t>2012-11-08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8E7D-91B2-47D2-BB6A-43B6BAFA5A8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5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34173-527D-4C12-89E1-972356162F7F}" type="datetimeFigureOut">
              <a:rPr lang="pl-PL">
                <a:solidFill>
                  <a:srgbClr val="000000"/>
                </a:solidFill>
              </a:rPr>
              <a:pPr>
                <a:defRPr/>
              </a:pPr>
              <a:t>2012-11-08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A1DB-BE07-4A88-BC00-20F5174B7E2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07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6725" y="280988"/>
            <a:ext cx="3067050" cy="11953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46488" y="280988"/>
            <a:ext cx="5211762" cy="6022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6725" y="1476375"/>
            <a:ext cx="3067050" cy="4827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ABD7-57D3-47D3-A364-CCF1F959019C}" type="datetimeFigureOut">
              <a:rPr lang="pl-PL">
                <a:solidFill>
                  <a:srgbClr val="000000"/>
                </a:solidFill>
              </a:rPr>
              <a:pPr>
                <a:defRPr/>
              </a:pPr>
              <a:t>2012-11-08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0BEC9-6828-4637-8C6C-DC6FB380AC3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8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1BD0-D68B-4893-9079-FDB8D63C77A1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5" name="Symbol zastępczy numeru slajdu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B96EE-0F0D-4F6E-96BF-8C6805EF8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Symbol zastępczy stopki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7213" y="4940300"/>
            <a:ext cx="5595937" cy="5826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7213" y="630238"/>
            <a:ext cx="5595937" cy="4233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7213" y="5522913"/>
            <a:ext cx="5595937" cy="828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4AB8-3E0A-495F-B367-92510E601171}" type="datetimeFigureOut">
              <a:rPr lang="pl-PL">
                <a:solidFill>
                  <a:srgbClr val="000000"/>
                </a:solidFill>
              </a:rPr>
              <a:pPr>
                <a:defRPr/>
              </a:pPr>
              <a:t>2012-11-08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879F-A3D4-4AA3-BBEA-16AED8BD900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5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2266-857D-4820-8F07-5255316785BC}" type="datetimeFigureOut">
              <a:rPr lang="pl-PL">
                <a:solidFill>
                  <a:srgbClr val="000000"/>
                </a:solidFill>
              </a:rPr>
              <a:pPr>
                <a:defRPr/>
              </a:pPr>
              <a:t>2012-11-08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A19F0-175F-4BA5-BCC9-56CFEB5E5DA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01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61163" y="282575"/>
            <a:ext cx="2097087" cy="60213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6725" y="282575"/>
            <a:ext cx="6142038" cy="60213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E1D8-E4F9-4EDA-886D-14C76575FD07}" type="datetimeFigureOut">
              <a:rPr lang="pl-PL">
                <a:solidFill>
                  <a:srgbClr val="000000"/>
                </a:solidFill>
              </a:rPr>
              <a:pPr>
                <a:defRPr/>
              </a:pPr>
              <a:t>2012-11-08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3A35-9B77-4F17-949F-16818233E84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5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6600" y="4533900"/>
            <a:ext cx="7926388" cy="14017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6600" y="2990850"/>
            <a:ext cx="7926388" cy="1543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A9C3-ED3B-4976-A281-BB7C7511A8B4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5" name="Symbol zastępczy numeru slajdu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A692-0E0B-4AC0-A52C-A2B7F27DC5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Symbol zastępczy stopki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5475" y="1646238"/>
            <a:ext cx="4079875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57750" y="1646238"/>
            <a:ext cx="4081463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E8858-5FE4-4432-81F5-583D581CD067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14FA5-B374-4304-ABE6-2938C8CA86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6725" y="282575"/>
            <a:ext cx="8391525" cy="117633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6725" y="1579563"/>
            <a:ext cx="4119563" cy="658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6725" y="2238375"/>
            <a:ext cx="4119563" cy="4065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37100" y="1579563"/>
            <a:ext cx="4121150" cy="658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37100" y="2238375"/>
            <a:ext cx="4121150" cy="4065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C4C4-68EE-46AD-9C9F-409F74CF94E5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8" name="Symbol zastępczy numeru slajdu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B530-0D66-40D3-813B-0A7D552038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F49CE-9168-473E-9D72-053FA18BB788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4" name="Symbol zastępczy numeru slajdu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EA2ED-73CF-4A00-9A47-E3CCAE77A6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stopki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4485-0505-4A3D-81A5-FA12435AE3EF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3" name="Symbol zastępczy numeru slajdu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89C17-327E-4DDD-8278-1D7266379F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4" name="Symbol zastępczy stopki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6725" y="280988"/>
            <a:ext cx="3067050" cy="11953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46488" y="280988"/>
            <a:ext cx="5211762" cy="6022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6725" y="1476375"/>
            <a:ext cx="3067050" cy="4827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BC820-ACBD-4AF8-BFDE-70D90B29BAAC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463E-BB0E-473B-97B4-174731D9EC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7213" y="4940300"/>
            <a:ext cx="5595937" cy="5826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7213" y="630238"/>
            <a:ext cx="5595937" cy="4233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7213" y="5522913"/>
            <a:ext cx="5595937" cy="828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DCBC2-FDAC-46BB-898F-705F146C1E60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58090-DABE-430F-93F9-F575C68F6E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4999">
              <a:srgbClr val="92D050"/>
            </a:gs>
            <a:gs pos="100000">
              <a:srgbClr val="D2E2F2"/>
            </a:gs>
            <a:gs pos="100000">
              <a:srgbClr val="D2E2F2"/>
            </a:gs>
            <a:gs pos="100000">
              <a:srgbClr val="D2E2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1271588"/>
            <a:ext cx="9324975" cy="3270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0" y="1316038"/>
            <a:ext cx="544513" cy="23495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601663" y="1316038"/>
            <a:ext cx="8723312" cy="234950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miter lim="800000"/>
            <a:headEnd/>
            <a:tailEnd/>
          </a:ln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029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22300" y="234950"/>
            <a:ext cx="831373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89" tIns="46793" rIns="93589" bIns="467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30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25475" y="1646238"/>
            <a:ext cx="831373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89" tIns="46793" rIns="93589" bIns="46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7"/>
          <p:cNvSpPr>
            <a:spLocks noGrp="1"/>
          </p:cNvSpPr>
          <p:nvPr>
            <p:ph type="dt" sz="half" idx="2"/>
          </p:nvPr>
        </p:nvSpPr>
        <p:spPr bwMode="auto">
          <a:xfrm>
            <a:off x="6216650" y="6429375"/>
            <a:ext cx="2719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89" tIns="46793" rIns="93589" bIns="46793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E3D40CB-7907-44B0-A76C-EAF2B460BC54}" type="datetimeFigureOut">
              <a:rPr lang="pl-PL"/>
              <a:pPr>
                <a:defRPr/>
              </a:pPr>
              <a:t>2012-11-08</a:t>
            </a:fld>
            <a:endParaRPr lang="pl-PL"/>
          </a:p>
        </p:txBody>
      </p:sp>
      <p:sp>
        <p:nvSpPr>
          <p:cNvPr id="11" name="Symbol zastępczy numeru slajdu 9"/>
          <p:cNvSpPr>
            <a:spLocks noGrp="1"/>
          </p:cNvSpPr>
          <p:nvPr>
            <p:ph type="sldNum" sz="quarter" idx="4"/>
          </p:nvPr>
        </p:nvSpPr>
        <p:spPr bwMode="auto">
          <a:xfrm>
            <a:off x="0" y="1308100"/>
            <a:ext cx="5445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89" tIns="46793" rIns="93589" bIns="46793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6F75E8-001B-450E-B51F-79B3213A6E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3"/>
          </p:nvPr>
        </p:nvSpPr>
        <p:spPr bwMode="auto">
          <a:xfrm>
            <a:off x="622300" y="6429375"/>
            <a:ext cx="55276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89" tIns="46793" rIns="93589" bIns="46793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l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w Cen MT" pitchFamily="34" charset="-18"/>
        </a:defRPr>
      </a:lvl2pPr>
      <a:lvl3pPr algn="l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w Cen MT" pitchFamily="34" charset="-18"/>
        </a:defRPr>
      </a:lvl3pPr>
      <a:lvl4pPr algn="l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w Cen MT" pitchFamily="34" charset="-18"/>
        </a:defRPr>
      </a:lvl4pPr>
      <a:lvl5pPr algn="l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w Cen MT" pitchFamily="34" charset="-18"/>
        </a:defRPr>
      </a:lvl5pPr>
      <a:lvl6pPr marL="457200" algn="l" defTabSz="93662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w Cen MT" pitchFamily="34" charset="-18"/>
        </a:defRPr>
      </a:lvl6pPr>
      <a:lvl7pPr marL="914400" algn="l" defTabSz="93662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w Cen MT" pitchFamily="34" charset="-18"/>
        </a:defRPr>
      </a:lvl7pPr>
      <a:lvl8pPr marL="1371600" algn="l" defTabSz="93662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w Cen MT" pitchFamily="34" charset="-18"/>
        </a:defRPr>
      </a:lvl8pPr>
      <a:lvl9pPr marL="1828800" algn="l" defTabSz="93662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w Cen MT" pitchFamily="34" charset="-18"/>
        </a:defRPr>
      </a:lvl9pPr>
    </p:titleStyle>
    <p:bodyStyle>
      <a:lvl1pPr marL="327025" indent="-327025" algn="l" defTabSz="936625" rtl="0" eaLnBrk="0" fontAlgn="base" hangingPunct="0">
        <a:spcBef>
          <a:spcPts val="713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55638" indent="-280988" algn="l" defTabSz="93662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700">
          <a:solidFill>
            <a:schemeClr val="tx1"/>
          </a:solidFill>
          <a:latin typeface="+mn-lt"/>
        </a:defRPr>
      </a:lvl2pPr>
      <a:lvl3pPr marL="936625" indent="-234950" algn="l" defTabSz="936625" rtl="0" eaLnBrk="0" fontAlgn="base" hangingPunct="0">
        <a:spcBef>
          <a:spcPts val="51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400">
          <a:solidFill>
            <a:schemeClr val="tx1"/>
          </a:solidFill>
          <a:latin typeface="+mn-lt"/>
        </a:defRPr>
      </a:lvl3pPr>
      <a:lvl4pPr marL="1401763" indent="-231775" algn="l" defTabSz="936625" rtl="0" eaLnBrk="0" fontAlgn="base" hangingPunct="0">
        <a:spcBef>
          <a:spcPts val="413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71663" indent="-233363" algn="l" defTabSz="936625" rtl="0" eaLnBrk="0" fontAlgn="base" hangingPunct="0">
        <a:spcBef>
          <a:spcPts val="41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328863" indent="-233363" algn="l" defTabSz="936625" rtl="0" fontAlgn="base">
        <a:spcBef>
          <a:spcPts val="41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86063" indent="-233363" algn="l" defTabSz="936625" rtl="0" fontAlgn="base">
        <a:spcBef>
          <a:spcPts val="41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43263" indent="-233363" algn="l" defTabSz="936625" rtl="0" fontAlgn="base">
        <a:spcBef>
          <a:spcPts val="41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700463" indent="-233363" algn="l" defTabSz="936625" rtl="0" fontAlgn="base">
        <a:spcBef>
          <a:spcPts val="41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4999">
              <a:srgbClr val="92D050"/>
            </a:gs>
            <a:gs pos="100000">
              <a:srgbClr val="D2E2F2"/>
            </a:gs>
            <a:gs pos="100000">
              <a:srgbClr val="D2E2F2"/>
            </a:gs>
            <a:gs pos="100000">
              <a:srgbClr val="D2E2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82575"/>
            <a:ext cx="83915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89" tIns="46793" rIns="93589" bIns="467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646238"/>
            <a:ext cx="83915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89" tIns="46793" rIns="93589" bIns="46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426200"/>
            <a:ext cx="21748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9" tIns="46793" rIns="93589" bIns="4679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352AED5-F883-48B4-A8C8-30DB8EE99BC3}" type="datetimeFigureOut">
              <a:rPr lang="pl-PL">
                <a:solidFill>
                  <a:srgbClr val="000000"/>
                </a:solidFill>
              </a:rPr>
              <a:pPr>
                <a:defRPr/>
              </a:pPr>
              <a:t>2012-11-08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6113" y="642620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9" tIns="46793" rIns="93589" bIns="46793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3375" y="6426200"/>
            <a:ext cx="217487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9" tIns="46793" rIns="93589" bIns="4679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3223C2-28AF-4349-92C8-9B2040AE4C8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7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57200" algn="ctr" defTabSz="93662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914400" algn="ctr" defTabSz="93662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371600" algn="ctr" defTabSz="93662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828800" algn="ctr" defTabSz="93662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50838" indent="-350838" algn="l" defTabSz="936625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92100" algn="l" defTabSz="936625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69988" indent="-233363" algn="l" defTabSz="93662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38300" indent="-236538" algn="l" defTabSz="9366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06613" indent="-234950" algn="l" defTabSz="9366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638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10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782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35413" indent="-234950" algn="l" defTabSz="9366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F078"/>
            </a:gs>
            <a:gs pos="100000">
              <a:srgbClr val="E9F0F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165225" y="147638"/>
            <a:ext cx="7867650" cy="220662"/>
          </a:xfrm>
          <a:prstGeom prst="rect">
            <a:avLst/>
          </a:prstGeom>
          <a:solidFill>
            <a:srgbClr val="7AC2C8"/>
          </a:solidFill>
          <a:ln w="41275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l-PL" sz="1800" b="0">
              <a:solidFill>
                <a:srgbClr val="FFFFFF"/>
              </a:solidFill>
            </a:endParaRP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6050" y="147638"/>
            <a:ext cx="801688" cy="220662"/>
          </a:xfrm>
          <a:prstGeom prst="rect">
            <a:avLst/>
          </a:prstGeom>
          <a:solidFill>
            <a:srgbClr val="DF864F"/>
          </a:solidFill>
          <a:ln w="41275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l-PL" sz="1800" b="0">
              <a:solidFill>
                <a:srgbClr val="FFFFFF"/>
              </a:solidFill>
            </a:endParaRPr>
          </a:p>
        </p:txBody>
      </p:sp>
      <p:pic>
        <p:nvPicPr>
          <p:cNvPr id="24580" name="Picture 2" descr="C:\Documents and Settings\Magda H\Pulpit\Nowy folder (4)\Prezentacja\logo_sgpe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3814763"/>
            <a:ext cx="269557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-266735" y="670699"/>
            <a:ext cx="9761801" cy="2189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pl-PL" sz="4800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FFB34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Stowarzyszenie Gmin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l-PL" sz="4800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FFB34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Przyjaznych Energii Odnawialnej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1" y="2817440"/>
            <a:ext cx="9000999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0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F078"/>
            </a:gs>
            <a:gs pos="100000">
              <a:srgbClr val="E9F0F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23459" y="1341735"/>
            <a:ext cx="801688" cy="220662"/>
          </a:xfrm>
          <a:prstGeom prst="rect">
            <a:avLst/>
          </a:prstGeom>
          <a:solidFill>
            <a:srgbClr val="DF864F"/>
          </a:solidFill>
          <a:ln w="41275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l-PL" sz="1800" b="0">
              <a:solidFill>
                <a:srgbClr val="FFFFFF"/>
              </a:solidFill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843927" y="1341735"/>
            <a:ext cx="8163176" cy="213346"/>
          </a:xfrm>
          <a:prstGeom prst="rect">
            <a:avLst/>
          </a:prstGeom>
          <a:solidFill>
            <a:schemeClr val="accent1"/>
          </a:solidFill>
          <a:ln w="41275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l-PL" sz="1800" b="0">
              <a:solidFill>
                <a:srgbClr val="FFFFFF"/>
              </a:solidFill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403625" y="1656011"/>
            <a:ext cx="8603478" cy="504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589" tIns="46793" rIns="93589" bIns="46793">
            <a:spAutoFit/>
          </a:bodyPr>
          <a:lstStyle/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sz="2900" dirty="0">
                <a:solidFill>
                  <a:srgbClr val="800000"/>
                </a:solidFill>
              </a:rPr>
              <a:t> </a:t>
            </a:r>
            <a:r>
              <a:rPr lang="pl-PL" sz="2400" dirty="0">
                <a:solidFill>
                  <a:srgbClr val="800000"/>
                </a:solidFill>
              </a:rPr>
              <a:t>Niespójność  przepisów  prawa,  różnorodna  interpretacja  </a:t>
            </a: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 smtClean="0">
                <a:solidFill>
                  <a:srgbClr val="800000"/>
                </a:solidFill>
              </a:rPr>
              <a:t>    przepisów  </a:t>
            </a:r>
            <a:r>
              <a:rPr lang="pl-PL" sz="2400" dirty="0">
                <a:solidFill>
                  <a:srgbClr val="800000"/>
                </a:solidFill>
              </a:rPr>
              <a:t>przez  instytucje  publiczne  uczestniczące  w  </a:t>
            </a: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>
                <a:solidFill>
                  <a:srgbClr val="800000"/>
                </a:solidFill>
              </a:rPr>
              <a:t> </a:t>
            </a:r>
            <a:r>
              <a:rPr lang="pl-PL" sz="2400" dirty="0" smtClean="0">
                <a:solidFill>
                  <a:srgbClr val="800000"/>
                </a:solidFill>
              </a:rPr>
              <a:t>   procesie  </a:t>
            </a:r>
            <a:r>
              <a:rPr lang="pl-PL" sz="2400" dirty="0">
                <a:solidFill>
                  <a:srgbClr val="800000"/>
                </a:solidFill>
              </a:rPr>
              <a:t>inwestycyjnym</a:t>
            </a:r>
            <a:r>
              <a:rPr lang="pl-PL" sz="2400" dirty="0" smtClean="0">
                <a:solidFill>
                  <a:srgbClr val="800000"/>
                </a:solidFill>
              </a:rPr>
              <a:t>,</a:t>
            </a: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sz="2900" dirty="0" smtClean="0">
                <a:solidFill>
                  <a:srgbClr val="800000"/>
                </a:solidFill>
              </a:rPr>
              <a:t> </a:t>
            </a:r>
            <a:r>
              <a:rPr lang="pl-PL" sz="2400" dirty="0">
                <a:solidFill>
                  <a:srgbClr val="800000"/>
                </a:solidFill>
              </a:rPr>
              <a:t>Brak  współpracy  instytucji  rządowych  i  </a:t>
            </a:r>
            <a:r>
              <a:rPr lang="pl-PL" sz="2400" dirty="0" smtClean="0">
                <a:solidFill>
                  <a:srgbClr val="800000"/>
                </a:solidFill>
              </a:rPr>
              <a:t>samorządowych </a:t>
            </a: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>
                <a:solidFill>
                  <a:srgbClr val="800000"/>
                </a:solidFill>
              </a:rPr>
              <a:t> </a:t>
            </a:r>
            <a:r>
              <a:rPr lang="pl-PL" sz="2400" dirty="0" smtClean="0">
                <a:solidFill>
                  <a:srgbClr val="800000"/>
                </a:solidFill>
              </a:rPr>
              <a:t>   (szczególnie  </a:t>
            </a:r>
            <a:r>
              <a:rPr lang="pl-PL" sz="2400" dirty="0">
                <a:solidFill>
                  <a:srgbClr val="800000"/>
                </a:solidFill>
              </a:rPr>
              <a:t>wojewódzkich)  powodujący  blokowanie  </a:t>
            </a:r>
            <a:r>
              <a:rPr lang="pl-PL" sz="2400" dirty="0" smtClean="0">
                <a:solidFill>
                  <a:srgbClr val="800000"/>
                </a:solidFill>
              </a:rPr>
              <a:t> </a:t>
            </a: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>
                <a:solidFill>
                  <a:srgbClr val="800000"/>
                </a:solidFill>
              </a:rPr>
              <a:t> </a:t>
            </a:r>
            <a:r>
              <a:rPr lang="pl-PL" sz="2400" dirty="0" smtClean="0">
                <a:solidFill>
                  <a:srgbClr val="800000"/>
                </a:solidFill>
              </a:rPr>
              <a:t>   możliwości  </a:t>
            </a:r>
            <a:r>
              <a:rPr lang="pl-PL" sz="2400" dirty="0">
                <a:solidFill>
                  <a:srgbClr val="800000"/>
                </a:solidFill>
              </a:rPr>
              <a:t>realizacji  budowy  farm  wiatrowych</a:t>
            </a:r>
            <a:r>
              <a:rPr lang="pl-PL" sz="2400" dirty="0" smtClean="0">
                <a:solidFill>
                  <a:srgbClr val="800000"/>
                </a:solidFill>
              </a:rPr>
              <a:t>, </a:t>
            </a:r>
            <a:r>
              <a:rPr lang="pl-PL" sz="2400" dirty="0" err="1" smtClean="0">
                <a:solidFill>
                  <a:srgbClr val="800000"/>
                </a:solidFill>
              </a:rPr>
              <a:t>biogazowni</a:t>
            </a: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endParaRPr lang="pl-PL" sz="2400" dirty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sz="2400" dirty="0" smtClean="0">
                <a:solidFill>
                  <a:srgbClr val="800000"/>
                </a:solidFill>
              </a:rPr>
              <a:t> Długotrwały  </a:t>
            </a:r>
            <a:r>
              <a:rPr lang="pl-PL" sz="2400" dirty="0">
                <a:solidFill>
                  <a:srgbClr val="800000"/>
                </a:solidFill>
              </a:rPr>
              <a:t>proces  zmian  w  Miejscowym  Planie  </a:t>
            </a: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>
                <a:solidFill>
                  <a:srgbClr val="800000"/>
                </a:solidFill>
              </a:rPr>
              <a:t> </a:t>
            </a:r>
            <a:r>
              <a:rPr lang="pl-PL" sz="2400" dirty="0" smtClean="0">
                <a:solidFill>
                  <a:srgbClr val="800000"/>
                </a:solidFill>
              </a:rPr>
              <a:t>  Zagospodarowania  </a:t>
            </a:r>
            <a:r>
              <a:rPr lang="pl-PL" sz="2400" dirty="0">
                <a:solidFill>
                  <a:srgbClr val="800000"/>
                </a:solidFill>
              </a:rPr>
              <a:t>Przestrzennego</a:t>
            </a:r>
            <a:r>
              <a:rPr lang="pl-PL" sz="2400" dirty="0" smtClean="0">
                <a:solidFill>
                  <a:srgbClr val="800000"/>
                </a:solidFill>
              </a:rPr>
              <a:t>,</a:t>
            </a: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sz="2400" dirty="0" smtClean="0">
                <a:solidFill>
                  <a:srgbClr val="800000"/>
                </a:solidFill>
              </a:rPr>
              <a:t> Brak  </a:t>
            </a:r>
            <a:r>
              <a:rPr lang="pl-PL" sz="2400" dirty="0">
                <a:solidFill>
                  <a:srgbClr val="800000"/>
                </a:solidFill>
              </a:rPr>
              <a:t>uznania  budowy  farmy  wiatrowej  za  inwestycję  celu  </a:t>
            </a: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>
                <a:solidFill>
                  <a:srgbClr val="800000"/>
                </a:solidFill>
              </a:rPr>
              <a:t> </a:t>
            </a:r>
            <a:r>
              <a:rPr lang="pl-PL" sz="2400" dirty="0" smtClean="0">
                <a:solidFill>
                  <a:srgbClr val="800000"/>
                </a:solidFill>
              </a:rPr>
              <a:t>  publicznego</a:t>
            </a:r>
            <a:endParaRPr lang="pl-PL" sz="2400" dirty="0">
              <a:solidFill>
                <a:srgbClr val="800000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93879545"/>
              </p:ext>
            </p:extLst>
          </p:nvPr>
        </p:nvGraphicFramePr>
        <p:xfrm>
          <a:off x="842145" y="143843"/>
          <a:ext cx="8163174" cy="120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F078"/>
            </a:gs>
            <a:gs pos="100000">
              <a:srgbClr val="E9F0F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2781" y="215851"/>
            <a:ext cx="801688" cy="220662"/>
          </a:xfrm>
          <a:prstGeom prst="rect">
            <a:avLst/>
          </a:prstGeom>
          <a:solidFill>
            <a:srgbClr val="DF864F"/>
          </a:solidFill>
          <a:ln w="41275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l-PL" sz="1800" b="0">
              <a:solidFill>
                <a:srgbClr val="FFFFFF"/>
              </a:solidFill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829365" y="215851"/>
            <a:ext cx="8163176" cy="213346"/>
          </a:xfrm>
          <a:prstGeom prst="rect">
            <a:avLst/>
          </a:prstGeom>
          <a:solidFill>
            <a:schemeClr val="accent1"/>
          </a:solidFill>
          <a:ln w="41275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l-PL" sz="1800" b="0">
              <a:solidFill>
                <a:srgbClr val="FFFFFF"/>
              </a:solidFill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403625" y="575891"/>
            <a:ext cx="8601694" cy="608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589" tIns="46793" rIns="93589" bIns="46793">
            <a:spAutoFit/>
          </a:bodyPr>
          <a:lstStyle/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sz="2900" dirty="0">
                <a:solidFill>
                  <a:srgbClr val="800000"/>
                </a:solidFill>
              </a:rPr>
              <a:t> </a:t>
            </a:r>
            <a:r>
              <a:rPr lang="pl-PL" sz="2400" dirty="0">
                <a:solidFill>
                  <a:srgbClr val="800000"/>
                </a:solidFill>
              </a:rPr>
              <a:t>Protesty  społeczne </a:t>
            </a:r>
            <a:endParaRPr lang="pl-PL" sz="2400" dirty="0" smtClean="0">
              <a:solidFill>
                <a:srgbClr val="800000"/>
              </a:solidFill>
            </a:endParaRPr>
          </a:p>
          <a:p>
            <a:pPr lvl="1"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 smtClean="0">
                <a:solidFill>
                  <a:schemeClr val="tx1"/>
                </a:solidFill>
              </a:rPr>
              <a:t>często  </a:t>
            </a:r>
            <a:r>
              <a:rPr lang="pl-PL" sz="2400" dirty="0">
                <a:solidFill>
                  <a:schemeClr val="tx1"/>
                </a:solidFill>
              </a:rPr>
              <a:t>nieuzasadnione  i  celowo  podsycane  w  celu  uzyskania  doraźnych  korzyści  „politycznych</a:t>
            </a:r>
            <a:r>
              <a:rPr lang="pl-PL" sz="2400" dirty="0" smtClean="0">
                <a:solidFill>
                  <a:schemeClr val="tx1"/>
                </a:solidFill>
              </a:rPr>
              <a:t>”,</a:t>
            </a:r>
          </a:p>
          <a:p>
            <a:pPr lvl="1" defTabSz="936625">
              <a:lnSpc>
                <a:spcPct val="100000"/>
              </a:lnSpc>
              <a:buClr>
                <a:srgbClr val="800000"/>
              </a:buClr>
              <a:buNone/>
            </a:pP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sz="2400" dirty="0" smtClean="0">
                <a:solidFill>
                  <a:srgbClr val="800000"/>
                </a:solidFill>
              </a:rPr>
              <a:t> Różnorodne  </a:t>
            </a:r>
            <a:r>
              <a:rPr lang="pl-PL" sz="2400" dirty="0">
                <a:solidFill>
                  <a:srgbClr val="800000"/>
                </a:solidFill>
              </a:rPr>
              <a:t>stanowisko  organizacji  ekologicznych  w  </a:t>
            </a: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>
                <a:solidFill>
                  <a:srgbClr val="800000"/>
                </a:solidFill>
              </a:rPr>
              <a:t> </a:t>
            </a:r>
            <a:r>
              <a:rPr lang="pl-PL" sz="2400" dirty="0" smtClean="0">
                <a:solidFill>
                  <a:srgbClr val="800000"/>
                </a:solidFill>
              </a:rPr>
              <a:t>  sprawie  </a:t>
            </a:r>
            <a:r>
              <a:rPr lang="pl-PL" sz="2400" dirty="0">
                <a:solidFill>
                  <a:srgbClr val="800000"/>
                </a:solidFill>
              </a:rPr>
              <a:t>oddziaływania  farm  wiatrowych  na  środowisko</a:t>
            </a:r>
            <a:r>
              <a:rPr lang="pl-PL" sz="2400" dirty="0" smtClean="0">
                <a:solidFill>
                  <a:srgbClr val="800000"/>
                </a:solidFill>
              </a:rPr>
              <a:t>,</a:t>
            </a: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sz="2400" dirty="0" smtClean="0">
                <a:solidFill>
                  <a:srgbClr val="800000"/>
                </a:solidFill>
              </a:rPr>
              <a:t> Brak  </a:t>
            </a:r>
            <a:r>
              <a:rPr lang="pl-PL" sz="2400" dirty="0">
                <a:solidFill>
                  <a:srgbClr val="800000"/>
                </a:solidFill>
              </a:rPr>
              <a:t>jednolitych  uregulowań  dotyczących  lokalizacji  farm  </a:t>
            </a: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>
                <a:solidFill>
                  <a:srgbClr val="800000"/>
                </a:solidFill>
              </a:rPr>
              <a:t> </a:t>
            </a:r>
            <a:r>
              <a:rPr lang="pl-PL" sz="2400" dirty="0" smtClean="0">
                <a:solidFill>
                  <a:srgbClr val="800000"/>
                </a:solidFill>
              </a:rPr>
              <a:t>  wiatrowych </a:t>
            </a:r>
            <a:r>
              <a:rPr lang="pl-PL" sz="2400" dirty="0">
                <a:solidFill>
                  <a:srgbClr val="800000"/>
                </a:solidFill>
              </a:rPr>
              <a:t>na  gruntach  będących  w  posiadaniu  Agencji  </a:t>
            </a: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>
                <a:solidFill>
                  <a:srgbClr val="800000"/>
                </a:solidFill>
              </a:rPr>
              <a:t> </a:t>
            </a:r>
            <a:r>
              <a:rPr lang="pl-PL" sz="2400" dirty="0" smtClean="0">
                <a:solidFill>
                  <a:srgbClr val="800000"/>
                </a:solidFill>
              </a:rPr>
              <a:t>  Nieruchomości  </a:t>
            </a:r>
            <a:r>
              <a:rPr lang="pl-PL" sz="2400" dirty="0">
                <a:solidFill>
                  <a:srgbClr val="800000"/>
                </a:solidFill>
              </a:rPr>
              <a:t>Rolnych</a:t>
            </a:r>
            <a:r>
              <a:rPr lang="pl-PL" sz="2400" dirty="0" smtClean="0">
                <a:solidFill>
                  <a:srgbClr val="800000"/>
                </a:solidFill>
              </a:rPr>
              <a:t>,</a:t>
            </a:r>
          </a:p>
          <a:p>
            <a:pPr defTabSz="936625">
              <a:lnSpc>
                <a:spcPct val="100000"/>
              </a:lnSpc>
              <a:buClr>
                <a:srgbClr val="800000"/>
              </a:buClr>
            </a:pP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sz="2400" dirty="0" smtClean="0">
                <a:solidFill>
                  <a:srgbClr val="800000"/>
                </a:solidFill>
              </a:rPr>
              <a:t> Małe  </a:t>
            </a:r>
            <a:r>
              <a:rPr lang="pl-PL" sz="2400" dirty="0">
                <a:solidFill>
                  <a:srgbClr val="800000"/>
                </a:solidFill>
              </a:rPr>
              <a:t>wsparcie  mediów  dla  idei  wytwarzania  energii  ze  </a:t>
            </a:r>
            <a:endParaRPr lang="pl-PL" sz="2400" dirty="0" smtClean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>
                <a:solidFill>
                  <a:srgbClr val="800000"/>
                </a:solidFill>
              </a:rPr>
              <a:t> </a:t>
            </a:r>
            <a:r>
              <a:rPr lang="pl-PL" sz="2400" dirty="0" smtClean="0">
                <a:solidFill>
                  <a:srgbClr val="800000"/>
                </a:solidFill>
              </a:rPr>
              <a:t>  źródeł  odnawialnych</a:t>
            </a: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>
                <a:solidFill>
                  <a:srgbClr val="800000"/>
                </a:solidFill>
              </a:rPr>
              <a:t>	</a:t>
            </a:r>
            <a:r>
              <a:rPr lang="pl-PL" sz="2400" dirty="0" smtClean="0">
                <a:solidFill>
                  <a:schemeClr val="tx1"/>
                </a:solidFill>
              </a:rPr>
              <a:t>nieodpowiedzialne</a:t>
            </a:r>
            <a:r>
              <a:rPr lang="pl-PL" sz="2400" dirty="0">
                <a:solidFill>
                  <a:schemeClr val="tx1"/>
                </a:solidFill>
              </a:rPr>
              <a:t>,  bez  właściwego  </a:t>
            </a:r>
            <a:r>
              <a:rPr lang="pl-PL" sz="2400" dirty="0" smtClean="0">
                <a:solidFill>
                  <a:schemeClr val="tx1"/>
                </a:solidFill>
              </a:rPr>
              <a:t>udokumentowania  	powtarzanie  </a:t>
            </a:r>
            <a:r>
              <a:rPr lang="pl-PL" sz="2400" dirty="0">
                <a:solidFill>
                  <a:schemeClr val="tx1"/>
                </a:solidFill>
              </a:rPr>
              <a:t>wielu  przekłamań  i    </a:t>
            </a:r>
            <a:r>
              <a:rPr lang="pl-PL" sz="2400" dirty="0" smtClean="0">
                <a:solidFill>
                  <a:schemeClr val="tx1"/>
                </a:solidFill>
              </a:rPr>
              <a:t>	mitów  zwłaszcza      </a:t>
            </a:r>
          </a:p>
          <a:p>
            <a:pPr defTabSz="936625">
              <a:lnSpc>
                <a:spcPct val="100000"/>
              </a:lnSpc>
              <a:buClr>
                <a:srgbClr val="800000"/>
              </a:buClr>
              <a:buNone/>
            </a:pP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           na  </a:t>
            </a:r>
            <a:r>
              <a:rPr lang="pl-PL" sz="2400" dirty="0">
                <a:solidFill>
                  <a:schemeClr val="tx1"/>
                </a:solidFill>
              </a:rPr>
              <a:t>temat </a:t>
            </a:r>
            <a:r>
              <a:rPr lang="pl-PL" sz="2400" dirty="0" smtClean="0">
                <a:solidFill>
                  <a:schemeClr val="tx1"/>
                </a:solidFill>
              </a:rPr>
              <a:t>farm  wiatrowych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F078"/>
            </a:gs>
            <a:gs pos="100000">
              <a:srgbClr val="E9F0F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ytuł 10"/>
          <p:cNvSpPr>
            <a:spLocks noGrp="1"/>
          </p:cNvSpPr>
          <p:nvPr>
            <p:ph type="ctrTitle" idx="4294967295"/>
          </p:nvPr>
        </p:nvSpPr>
        <p:spPr>
          <a:xfrm>
            <a:off x="1123304" y="1880390"/>
            <a:ext cx="6605587" cy="1882775"/>
          </a:xfrm>
        </p:spPr>
        <p:txBody>
          <a:bodyPr anchor="t" anchorCtr="1"/>
          <a:lstStyle/>
          <a:p>
            <a:pPr eaLnBrk="1" hangingPunct="1">
              <a:defRPr/>
            </a:pP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b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LESZEK KULIŃSKI </a:t>
            </a:r>
            <a:b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PRZEWODNICZĄCY ZARZĄDU SGPEO</a:t>
            </a:r>
          </a:p>
        </p:txBody>
      </p:sp>
      <p:pic>
        <p:nvPicPr>
          <p:cNvPr id="7" name="Picture 2" descr="C:\Documents and Settings\Magda H\Pulpit\Nowy folder (4)\Prezentacja\logo_sgpe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0319" y="3751930"/>
            <a:ext cx="269557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F078"/>
            </a:gs>
            <a:gs pos="100000">
              <a:srgbClr val="E9F0F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25534" y="235040"/>
          <a:ext cx="8314791" cy="101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36563" y="1763713"/>
            <a:ext cx="86693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89" tIns="46793" rIns="93589" bIns="46793">
            <a:spAutoFit/>
          </a:bodyPr>
          <a:lstStyle/>
          <a:p>
            <a:pPr defTabSz="936625">
              <a:buClr>
                <a:srgbClr val="800000"/>
              </a:buClr>
            </a:pPr>
            <a:r>
              <a:rPr lang="pl-PL" sz="2800" dirty="0">
                <a:solidFill>
                  <a:srgbClr val="800000"/>
                </a:solidFill>
              </a:rPr>
              <a:t> 15.02.2008 r. – zebranie założycielskie SGPEO</a:t>
            </a:r>
          </a:p>
          <a:p>
            <a:pPr defTabSz="936625">
              <a:buClr>
                <a:srgbClr val="800000"/>
              </a:buClr>
            </a:pPr>
            <a:r>
              <a:rPr lang="pl-PL" sz="2800" dirty="0">
                <a:solidFill>
                  <a:srgbClr val="800000"/>
                </a:solidFill>
              </a:rPr>
              <a:t> 12.05.2008 r. – rejestracja w KRS</a:t>
            </a:r>
          </a:p>
          <a:p>
            <a:pPr defTabSz="936625">
              <a:buClr>
                <a:srgbClr val="800000"/>
              </a:buClr>
            </a:pPr>
            <a:r>
              <a:rPr lang="pl-PL" sz="2800" dirty="0">
                <a:solidFill>
                  <a:srgbClr val="800000"/>
                </a:solidFill>
              </a:rPr>
              <a:t> 06.06.2008 r. – I Walne Zgromadzenie SGPEO</a:t>
            </a:r>
          </a:p>
        </p:txBody>
      </p:sp>
      <p:pic>
        <p:nvPicPr>
          <p:cNvPr id="6146" name="Picture 2" descr="C:\Documents and Settings\Magda H\Pulpit\ZDJĘCIA\debata\103_02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06591">
            <a:off x="196380" y="4162527"/>
            <a:ext cx="3263734" cy="247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Magda H\Pulpit\ZDJĘCIA\debata\103_01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27353">
            <a:off x="6352891" y="3964815"/>
            <a:ext cx="2768604" cy="209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Magda H\Pulpit\ZDJĘCIA\debata\103_02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7439" y="4630974"/>
            <a:ext cx="2744033" cy="208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F078"/>
            </a:gs>
            <a:gs pos="100000">
              <a:srgbClr val="E9F0F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25534" y="235045"/>
          <a:ext cx="8314791" cy="102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630238" y="1690688"/>
            <a:ext cx="84963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89" tIns="46793" rIns="93589" bIns="46793">
            <a:spAutoFit/>
          </a:bodyPr>
          <a:lstStyle/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dirty="0">
                <a:solidFill>
                  <a:srgbClr val="800000"/>
                </a:solidFill>
              </a:rPr>
              <a:t> </a:t>
            </a:r>
            <a:r>
              <a:rPr lang="pl-PL" sz="2800" dirty="0">
                <a:solidFill>
                  <a:srgbClr val="800000"/>
                </a:solidFill>
              </a:rPr>
              <a:t>Stowarzyszenie jest organizacją zrzeszającą gminy-jednostki samorządowe na zasadzie dobrowolności o zasięgu krajowym,</a:t>
            </a:r>
          </a:p>
          <a:p>
            <a:pPr defTabSz="936625">
              <a:lnSpc>
                <a:spcPct val="100000"/>
              </a:lnSpc>
              <a:buClr>
                <a:srgbClr val="800000"/>
              </a:buClr>
            </a:pPr>
            <a:endParaRPr lang="pl-PL" sz="2800" dirty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dirty="0">
                <a:solidFill>
                  <a:srgbClr val="800000"/>
                </a:solidFill>
              </a:rPr>
              <a:t> </a:t>
            </a:r>
            <a:r>
              <a:rPr lang="pl-PL" sz="2800" dirty="0">
                <a:solidFill>
                  <a:srgbClr val="800000"/>
                </a:solidFill>
              </a:rPr>
              <a:t>Aktualnie </a:t>
            </a:r>
            <a:r>
              <a:rPr lang="pl-PL" sz="2800">
                <a:solidFill>
                  <a:srgbClr val="800000"/>
                </a:solidFill>
              </a:rPr>
              <a:t>skupia </a:t>
            </a:r>
            <a:r>
              <a:rPr lang="pl-PL" sz="2800" smtClean="0">
                <a:solidFill>
                  <a:srgbClr val="800000"/>
                </a:solidFill>
              </a:rPr>
              <a:t>39 </a:t>
            </a:r>
            <a:r>
              <a:rPr lang="pl-PL" sz="2800" dirty="0">
                <a:solidFill>
                  <a:srgbClr val="800000"/>
                </a:solidFill>
              </a:rPr>
              <a:t>członków.</a:t>
            </a:r>
          </a:p>
          <a:p>
            <a:pPr defTabSz="936625">
              <a:lnSpc>
                <a:spcPct val="100000"/>
              </a:lnSpc>
            </a:pPr>
            <a:endParaRPr lang="pl-PL" sz="1800" b="0" dirty="0">
              <a:solidFill>
                <a:srgbClr val="800000"/>
              </a:solidFill>
            </a:endParaRPr>
          </a:p>
          <a:p>
            <a:pPr defTabSz="936625">
              <a:lnSpc>
                <a:spcPct val="100000"/>
              </a:lnSpc>
            </a:pPr>
            <a:endParaRPr lang="pl-PL" sz="1800" b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Magda H\Pulpit\ZDJĘCIA\Nowy folder (2)\103_02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23341">
            <a:off x="159348" y="4328902"/>
            <a:ext cx="2986304" cy="226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Magda H\Pulpit\ZDJĘCIA\debata\103_02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48268">
            <a:off x="5918200" y="4359275"/>
            <a:ext cx="340677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Magda H\Pulpit\ZDJĘCIA\debata\PICT00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64766">
            <a:off x="3222625" y="4464050"/>
            <a:ext cx="28797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:\Ola2007\stazNFOS\wiatraki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4150" y="2736850"/>
            <a:ext cx="252253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1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325" y="138402"/>
            <a:ext cx="7128000" cy="66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Prostokąt 58"/>
          <p:cNvSpPr/>
          <p:nvPr/>
        </p:nvSpPr>
        <p:spPr>
          <a:xfrm>
            <a:off x="5202207" y="459190"/>
            <a:ext cx="220339" cy="139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60" name="Gwiazda 8-ramienna 59"/>
          <p:cNvSpPr/>
          <p:nvPr/>
        </p:nvSpPr>
        <p:spPr>
          <a:xfrm>
            <a:off x="2308099" y="4416101"/>
            <a:ext cx="216000" cy="2160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 anchorCtr="1"/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1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61" name="Gwiazda 8-ramienna 60"/>
          <p:cNvSpPr/>
          <p:nvPr/>
        </p:nvSpPr>
        <p:spPr>
          <a:xfrm>
            <a:off x="3042831" y="4699420"/>
            <a:ext cx="216000" cy="2160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2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62" name="Gwiazda 8-ramienna 61"/>
          <p:cNvSpPr/>
          <p:nvPr/>
        </p:nvSpPr>
        <p:spPr>
          <a:xfrm>
            <a:off x="2553520" y="4282988"/>
            <a:ext cx="216000" cy="2160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3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63" name="Gwiazda 8-ramienna 62"/>
          <p:cNvSpPr/>
          <p:nvPr/>
        </p:nvSpPr>
        <p:spPr>
          <a:xfrm>
            <a:off x="2368644" y="4269146"/>
            <a:ext cx="216000" cy="2160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4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64" name="Gwiazda 8-ramienna 63"/>
          <p:cNvSpPr/>
          <p:nvPr/>
        </p:nvSpPr>
        <p:spPr>
          <a:xfrm>
            <a:off x="2416339" y="4091354"/>
            <a:ext cx="216000" cy="2160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5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65" name="pole tekstowe 17"/>
          <p:cNvSpPr txBox="1"/>
          <p:nvPr/>
        </p:nvSpPr>
        <p:spPr>
          <a:xfrm>
            <a:off x="516868" y="968266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Bogatynia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Mysłakowice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Platerówka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Sulików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Zgorzelec</a:t>
            </a:r>
          </a:p>
          <a:p>
            <a:pPr>
              <a:lnSpc>
                <a:spcPct val="100000"/>
              </a:lnSpc>
              <a:buNone/>
            </a:pPr>
            <a:endParaRPr lang="pl-PL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Gwiazda 8-ramienna 65"/>
          <p:cNvSpPr/>
          <p:nvPr/>
        </p:nvSpPr>
        <p:spPr>
          <a:xfrm>
            <a:off x="235409" y="1264136"/>
            <a:ext cx="216000" cy="216000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67" name="Gwiazda 8-ramienna 66"/>
          <p:cNvSpPr/>
          <p:nvPr/>
        </p:nvSpPr>
        <p:spPr>
          <a:xfrm>
            <a:off x="6530052" y="1985394"/>
            <a:ext cx="216000" cy="216000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1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68" name="Gwiazda 8-ramienna 67"/>
          <p:cNvSpPr/>
          <p:nvPr/>
        </p:nvSpPr>
        <p:spPr>
          <a:xfrm>
            <a:off x="235409" y="3145643"/>
            <a:ext cx="216000" cy="216000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69" name="Gwiazda 8-ramienna 68"/>
          <p:cNvSpPr/>
          <p:nvPr/>
        </p:nvSpPr>
        <p:spPr>
          <a:xfrm>
            <a:off x="5315522" y="1650429"/>
            <a:ext cx="216000" cy="2160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6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70" name="Gwiazda 8-ramienna 69"/>
          <p:cNvSpPr>
            <a:spLocks noChangeAspect="1"/>
          </p:cNvSpPr>
          <p:nvPr/>
        </p:nvSpPr>
        <p:spPr>
          <a:xfrm>
            <a:off x="4216212" y="1749587"/>
            <a:ext cx="216000" cy="2160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7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71" name="Gwiazda 8-ramienna 70"/>
          <p:cNvSpPr/>
          <p:nvPr/>
        </p:nvSpPr>
        <p:spPr>
          <a:xfrm>
            <a:off x="5280513" y="1857587"/>
            <a:ext cx="216000" cy="2160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2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72" name="Gwiazda 8-ramienna 71"/>
          <p:cNvSpPr>
            <a:spLocks noChangeAspect="1"/>
          </p:cNvSpPr>
          <p:nvPr/>
        </p:nvSpPr>
        <p:spPr>
          <a:xfrm>
            <a:off x="5301803" y="2725330"/>
            <a:ext cx="216000" cy="2160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1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73" name="Gwiazda 8-ramienna 72"/>
          <p:cNvSpPr>
            <a:spLocks noChangeAspect="1"/>
          </p:cNvSpPr>
          <p:nvPr/>
        </p:nvSpPr>
        <p:spPr>
          <a:xfrm>
            <a:off x="5121442" y="2370509"/>
            <a:ext cx="216000" cy="2160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3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74" name="Gwiazda 8-ramienna 73"/>
          <p:cNvSpPr>
            <a:spLocks noChangeAspect="1"/>
          </p:cNvSpPr>
          <p:nvPr/>
        </p:nvSpPr>
        <p:spPr>
          <a:xfrm>
            <a:off x="5084192" y="1749587"/>
            <a:ext cx="216000" cy="2160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4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75" name="Gwiazda 8-ramienna 74"/>
          <p:cNvSpPr>
            <a:spLocks noChangeAspect="1"/>
          </p:cNvSpPr>
          <p:nvPr/>
        </p:nvSpPr>
        <p:spPr>
          <a:xfrm>
            <a:off x="4765868" y="1764286"/>
            <a:ext cx="216000" cy="2160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5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76" name="Gwiazda 8-ramienna 75"/>
          <p:cNvSpPr>
            <a:spLocks noChangeAspect="1"/>
          </p:cNvSpPr>
          <p:nvPr/>
        </p:nvSpPr>
        <p:spPr>
          <a:xfrm>
            <a:off x="235409" y="2367562"/>
            <a:ext cx="216000" cy="2160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77" name="pole tekstowe 22"/>
          <p:cNvSpPr txBox="1"/>
          <p:nvPr/>
        </p:nvSpPr>
        <p:spPr>
          <a:xfrm>
            <a:off x="516868" y="1893892"/>
            <a:ext cx="13681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Choceń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Dębowa  Łąka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Nieszawa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Płużnica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Pruszcz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Świecie  nad  Osą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Więcbork</a:t>
            </a:r>
          </a:p>
          <a:p>
            <a:pPr>
              <a:lnSpc>
                <a:spcPct val="100000"/>
              </a:lnSpc>
              <a:buNone/>
            </a:pPr>
            <a:endParaRPr lang="pl-PL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Czernice  Borowe</a:t>
            </a:r>
          </a:p>
          <a:p>
            <a:pPr>
              <a:lnSpc>
                <a:spcPct val="100000"/>
              </a:lnSpc>
              <a:buNone/>
            </a:pPr>
            <a:endParaRPr lang="pl-PL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Gołcza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endParaRPr lang="pl-PL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Chojnice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Człuchów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Gniewino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Kobylnica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Kwidzyn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Miłoradz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Puck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Słupsk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Stegna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Sztum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Trąbki  Wielkie</a:t>
            </a:r>
          </a:p>
          <a:p>
            <a:pPr>
              <a:lnSpc>
                <a:spcPct val="100000"/>
              </a:lnSpc>
              <a:buNone/>
            </a:pPr>
            <a:endParaRPr lang="pl-PL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Wielowieś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endParaRPr lang="pl-PL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Kisielice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Korsze</a:t>
            </a:r>
          </a:p>
          <a:p>
            <a:pPr>
              <a:lnSpc>
                <a:spcPct val="100000"/>
              </a:lnSpc>
              <a:buNone/>
            </a:pPr>
            <a:endParaRPr lang="pl-PL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Margonin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Władysławów</a:t>
            </a:r>
          </a:p>
        </p:txBody>
      </p:sp>
      <p:sp>
        <p:nvSpPr>
          <p:cNvPr id="78" name="Gwiazda 8-ramienna 77"/>
          <p:cNvSpPr>
            <a:spLocks noChangeAspect="1"/>
          </p:cNvSpPr>
          <p:nvPr/>
        </p:nvSpPr>
        <p:spPr>
          <a:xfrm>
            <a:off x="5986977" y="5178821"/>
            <a:ext cx="216000" cy="216000"/>
          </a:xfrm>
          <a:prstGeom prst="star8">
            <a:avLst/>
          </a:prstGeom>
          <a:solidFill>
            <a:srgbClr val="E3A1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1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79" name="Gwiazda 8-ramienna 78"/>
          <p:cNvSpPr>
            <a:spLocks noChangeAspect="1"/>
          </p:cNvSpPr>
          <p:nvPr/>
        </p:nvSpPr>
        <p:spPr>
          <a:xfrm>
            <a:off x="221650" y="3447582"/>
            <a:ext cx="216000" cy="21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80" name="Gwiazda 8-ramienna 79"/>
          <p:cNvSpPr>
            <a:spLocks noChangeAspect="1"/>
          </p:cNvSpPr>
          <p:nvPr/>
        </p:nvSpPr>
        <p:spPr>
          <a:xfrm>
            <a:off x="4356329" y="1366901"/>
            <a:ext cx="216000" cy="21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1" name="Gwiazda 8-ramienna 80"/>
          <p:cNvSpPr>
            <a:spLocks noChangeAspect="1"/>
          </p:cNvSpPr>
          <p:nvPr/>
        </p:nvSpPr>
        <p:spPr>
          <a:xfrm>
            <a:off x="4108212" y="1366901"/>
            <a:ext cx="216000" cy="21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2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82" name="Gwiazda 8-ramienna 81"/>
          <p:cNvSpPr>
            <a:spLocks noChangeAspect="1"/>
          </p:cNvSpPr>
          <p:nvPr/>
        </p:nvSpPr>
        <p:spPr>
          <a:xfrm>
            <a:off x="4657868" y="245231"/>
            <a:ext cx="216000" cy="21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3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83" name="Gwiazda 8-ramienna 82"/>
          <p:cNvSpPr>
            <a:spLocks noChangeAspect="1"/>
          </p:cNvSpPr>
          <p:nvPr/>
        </p:nvSpPr>
        <p:spPr>
          <a:xfrm>
            <a:off x="3892212" y="557663"/>
            <a:ext cx="216000" cy="21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4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84" name="Gwiazda 8-ramienna 83"/>
          <p:cNvSpPr>
            <a:spLocks noChangeAspect="1"/>
          </p:cNvSpPr>
          <p:nvPr/>
        </p:nvSpPr>
        <p:spPr>
          <a:xfrm>
            <a:off x="5234003" y="1260098"/>
            <a:ext cx="216000" cy="21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5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85" name="Gwiazda 8-ramienna 84"/>
          <p:cNvSpPr>
            <a:spLocks noChangeAspect="1"/>
          </p:cNvSpPr>
          <p:nvPr/>
        </p:nvSpPr>
        <p:spPr>
          <a:xfrm>
            <a:off x="5247219" y="990857"/>
            <a:ext cx="216000" cy="21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6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86" name="Gwiazda 8-ramienna 85"/>
          <p:cNvSpPr>
            <a:spLocks noChangeAspect="1"/>
          </p:cNvSpPr>
          <p:nvPr/>
        </p:nvSpPr>
        <p:spPr>
          <a:xfrm>
            <a:off x="4868192" y="228434"/>
            <a:ext cx="216000" cy="21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7" name="Gwiazda 8-ramienna 86"/>
          <p:cNvSpPr>
            <a:spLocks noChangeAspect="1"/>
          </p:cNvSpPr>
          <p:nvPr/>
        </p:nvSpPr>
        <p:spPr>
          <a:xfrm>
            <a:off x="4000212" y="434161"/>
            <a:ext cx="216000" cy="21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8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88" name="Gwiazda 8-ramienna 87"/>
          <p:cNvSpPr>
            <a:spLocks noChangeAspect="1"/>
          </p:cNvSpPr>
          <p:nvPr/>
        </p:nvSpPr>
        <p:spPr>
          <a:xfrm>
            <a:off x="5312376" y="650161"/>
            <a:ext cx="216000" cy="21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9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89" name="Gwiazda 8-ramienna 88"/>
          <p:cNvSpPr>
            <a:spLocks/>
          </p:cNvSpPr>
          <p:nvPr/>
        </p:nvSpPr>
        <p:spPr>
          <a:xfrm>
            <a:off x="5402146" y="1139899"/>
            <a:ext cx="288000" cy="21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45720" rIns="3600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10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90" name="Gwiazda 8-ramienna 89"/>
          <p:cNvSpPr/>
          <p:nvPr/>
        </p:nvSpPr>
        <p:spPr>
          <a:xfrm>
            <a:off x="5049442" y="770948"/>
            <a:ext cx="288000" cy="21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11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91" name="Gwiazda 8-ramienna 90"/>
          <p:cNvSpPr>
            <a:spLocks noChangeAspect="1"/>
          </p:cNvSpPr>
          <p:nvPr/>
        </p:nvSpPr>
        <p:spPr>
          <a:xfrm>
            <a:off x="221650" y="4507424"/>
            <a:ext cx="216000" cy="21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92" name="Gwiazda 8-ramienna 91"/>
          <p:cNvSpPr>
            <a:spLocks noChangeAspect="1"/>
          </p:cNvSpPr>
          <p:nvPr/>
        </p:nvSpPr>
        <p:spPr>
          <a:xfrm>
            <a:off x="4959811" y="5036146"/>
            <a:ext cx="216000" cy="21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1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93" name="Gwiazda 8-ramienna 92"/>
          <p:cNvSpPr>
            <a:spLocks noChangeAspect="1"/>
          </p:cNvSpPr>
          <p:nvPr/>
        </p:nvSpPr>
        <p:spPr>
          <a:xfrm>
            <a:off x="235409" y="5574853"/>
            <a:ext cx="216000" cy="21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94" name="Gwiazda 8-ramienna 93"/>
          <p:cNvSpPr>
            <a:spLocks noChangeAspect="1"/>
          </p:cNvSpPr>
          <p:nvPr/>
        </p:nvSpPr>
        <p:spPr>
          <a:xfrm>
            <a:off x="5479499" y="1435679"/>
            <a:ext cx="216000" cy="216000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1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95" name="Gwiazda 8-ramienna 94"/>
          <p:cNvSpPr>
            <a:spLocks noChangeAspect="1"/>
          </p:cNvSpPr>
          <p:nvPr/>
        </p:nvSpPr>
        <p:spPr>
          <a:xfrm>
            <a:off x="6740019" y="758161"/>
            <a:ext cx="216000" cy="216000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2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96" name="Gwiazda 8-ramienna 95"/>
          <p:cNvSpPr>
            <a:spLocks noChangeAspect="1"/>
          </p:cNvSpPr>
          <p:nvPr/>
        </p:nvSpPr>
        <p:spPr>
          <a:xfrm>
            <a:off x="230042" y="5936610"/>
            <a:ext cx="216000" cy="216000"/>
          </a:xfrm>
          <a:prstGeom prst="star8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97" name="Gwiazda 8-ramienna 96"/>
          <p:cNvSpPr>
            <a:spLocks noChangeAspect="1"/>
          </p:cNvSpPr>
          <p:nvPr/>
        </p:nvSpPr>
        <p:spPr>
          <a:xfrm>
            <a:off x="3940903" y="2178794"/>
            <a:ext cx="216000" cy="21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/>
              <a:t>1</a:t>
            </a:r>
            <a:endParaRPr lang="pl-PL" sz="1000" dirty="0"/>
          </a:p>
        </p:txBody>
      </p:sp>
      <p:sp>
        <p:nvSpPr>
          <p:cNvPr id="98" name="Gwiazda 8-ramienna 97"/>
          <p:cNvSpPr>
            <a:spLocks noChangeAspect="1"/>
          </p:cNvSpPr>
          <p:nvPr/>
        </p:nvSpPr>
        <p:spPr>
          <a:xfrm>
            <a:off x="4889004" y="3150526"/>
            <a:ext cx="216000" cy="21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2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99" name="Gwiazda 8-ramienna 98"/>
          <p:cNvSpPr>
            <a:spLocks noChangeAspect="1"/>
          </p:cNvSpPr>
          <p:nvPr/>
        </p:nvSpPr>
        <p:spPr>
          <a:xfrm>
            <a:off x="229808" y="6438949"/>
            <a:ext cx="216000" cy="21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100" name="Gwiazda 8-ramienna 99"/>
          <p:cNvSpPr>
            <a:spLocks noChangeAspect="1"/>
          </p:cNvSpPr>
          <p:nvPr/>
        </p:nvSpPr>
        <p:spPr>
          <a:xfrm>
            <a:off x="3150831" y="699025"/>
            <a:ext cx="216000" cy="21600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1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02" name="Gwiazda 8-ramienna 101"/>
          <p:cNvSpPr>
            <a:spLocks noChangeAspect="1"/>
          </p:cNvSpPr>
          <p:nvPr/>
        </p:nvSpPr>
        <p:spPr>
          <a:xfrm>
            <a:off x="3258831" y="828245"/>
            <a:ext cx="216000" cy="21600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2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03" name="Gwiazda 8-ramienna 102"/>
          <p:cNvSpPr>
            <a:spLocks noChangeAspect="1"/>
          </p:cNvSpPr>
          <p:nvPr/>
        </p:nvSpPr>
        <p:spPr>
          <a:xfrm>
            <a:off x="3042831" y="1244595"/>
            <a:ext cx="216000" cy="21600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3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04" name="Gwiazda 8-ramienna 103"/>
          <p:cNvSpPr>
            <a:spLocks noChangeAspect="1"/>
          </p:cNvSpPr>
          <p:nvPr/>
        </p:nvSpPr>
        <p:spPr>
          <a:xfrm>
            <a:off x="3474831" y="490773"/>
            <a:ext cx="216000" cy="21600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5" name="Gwiazda 8-ramienna 104"/>
          <p:cNvSpPr>
            <a:spLocks noChangeAspect="1"/>
          </p:cNvSpPr>
          <p:nvPr/>
        </p:nvSpPr>
        <p:spPr>
          <a:xfrm>
            <a:off x="3105122" y="923899"/>
            <a:ext cx="216000" cy="21600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5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06" name="Gwiazda 8-ramienna 105"/>
          <p:cNvSpPr>
            <a:spLocks noChangeAspect="1"/>
          </p:cNvSpPr>
          <p:nvPr/>
        </p:nvSpPr>
        <p:spPr>
          <a:xfrm>
            <a:off x="2889122" y="818957"/>
            <a:ext cx="216000" cy="21600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6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07" name="Gwiazda 8-ramienna 106"/>
          <p:cNvSpPr>
            <a:spLocks noChangeAspect="1"/>
          </p:cNvSpPr>
          <p:nvPr/>
        </p:nvSpPr>
        <p:spPr>
          <a:xfrm>
            <a:off x="3582831" y="650161"/>
            <a:ext cx="216000" cy="21600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7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08" name="Gwiazda 8-ramienna 107"/>
          <p:cNvSpPr>
            <a:spLocks noChangeAspect="1"/>
          </p:cNvSpPr>
          <p:nvPr/>
        </p:nvSpPr>
        <p:spPr>
          <a:xfrm>
            <a:off x="3643903" y="359391"/>
            <a:ext cx="216000" cy="21600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8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09" name="Gwiazda 8-ramienna 108"/>
          <p:cNvSpPr>
            <a:spLocks noChangeAspect="1"/>
          </p:cNvSpPr>
          <p:nvPr/>
        </p:nvSpPr>
        <p:spPr>
          <a:xfrm>
            <a:off x="3718428" y="538048"/>
            <a:ext cx="216000" cy="21600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1000" dirty="0" smtClean="0">
                <a:solidFill>
                  <a:schemeClr val="tx1"/>
                </a:solidFill>
              </a:rPr>
              <a:t>9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10" name="pole tekstowe 56"/>
          <p:cNvSpPr txBox="1"/>
          <p:nvPr/>
        </p:nvSpPr>
        <p:spPr>
          <a:xfrm>
            <a:off x="2368644" y="5286821"/>
            <a:ext cx="17408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rgbClr val="9C4D1C"/>
                </a:solidFill>
                <a:latin typeface="Tw Cen MT" pitchFamily="34" charset="-18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Będzino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Biesiekierz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Brzeżno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Darłowo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Karlino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Kołobrzeg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Malechowo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Postomino</a:t>
            </a:r>
          </a:p>
          <a:p>
            <a:pPr>
              <a:lnSpc>
                <a:spcPct val="100000"/>
              </a:lnSpc>
              <a:buNone/>
            </a:pPr>
            <a:r>
              <a:rPr lang="pl-PL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Sławno</a:t>
            </a:r>
          </a:p>
          <a:p>
            <a:pPr>
              <a:lnSpc>
                <a:spcPct val="100000"/>
              </a:lnSpc>
              <a:buNone/>
            </a:pPr>
            <a:endParaRPr lang="pl-PL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Gwiazda 8-ramienna 110"/>
          <p:cNvSpPr>
            <a:spLocks noChangeAspect="1"/>
          </p:cNvSpPr>
          <p:nvPr/>
        </p:nvSpPr>
        <p:spPr>
          <a:xfrm>
            <a:off x="2056545" y="5920794"/>
            <a:ext cx="216000" cy="21600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95B22"/>
              </a:buClr>
              <a:buSzPct val="60000"/>
              <a:buFont typeface="Wingdings" pitchFamily="2" charset="2"/>
              <a:buChar char="q"/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F078"/>
            </a:gs>
            <a:gs pos="100000">
              <a:srgbClr val="E9F0F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25534" y="235040"/>
          <a:ext cx="8314791" cy="101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269875" y="1800225"/>
            <a:ext cx="6313488" cy="520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89" tIns="46793" rIns="93589" bIns="46793">
            <a:spAutoFit/>
          </a:bodyPr>
          <a:lstStyle/>
          <a:p>
            <a:pPr defTabSz="936625">
              <a:lnSpc>
                <a:spcPct val="120000"/>
              </a:lnSpc>
              <a:buClr>
                <a:srgbClr val="800000"/>
              </a:buClr>
            </a:pPr>
            <a:r>
              <a:rPr lang="pl-PL" b="0" dirty="0">
                <a:solidFill>
                  <a:schemeClr val="tx1"/>
                </a:solidFill>
              </a:rPr>
              <a:t> </a:t>
            </a:r>
            <a:r>
              <a:rPr lang="pl-PL" sz="2900" dirty="0">
                <a:solidFill>
                  <a:schemeClr val="tx1"/>
                </a:solidFill>
              </a:rPr>
              <a:t>Celem SGPEO jest wspieranie:</a:t>
            </a:r>
            <a:r>
              <a:rPr lang="pl-PL" sz="2900" dirty="0">
                <a:solidFill>
                  <a:srgbClr val="B95B22"/>
                </a:solidFill>
              </a:rPr>
              <a:t> </a:t>
            </a:r>
          </a:p>
          <a:p>
            <a:pPr defTabSz="936625">
              <a:lnSpc>
                <a:spcPct val="120000"/>
              </a:lnSpc>
              <a:buFont typeface="Wingdings" pitchFamily="2" charset="2"/>
              <a:buNone/>
            </a:pPr>
            <a:r>
              <a:rPr lang="pl-PL" sz="2900" dirty="0">
                <a:solidFill>
                  <a:srgbClr val="800000"/>
                </a:solidFill>
              </a:rPr>
              <a:t>- inicjatyw popularyzujących </a:t>
            </a:r>
          </a:p>
          <a:p>
            <a:pPr defTabSz="936625">
              <a:lnSpc>
                <a:spcPct val="120000"/>
              </a:lnSpc>
              <a:buFontTx/>
              <a:buNone/>
            </a:pPr>
            <a:r>
              <a:rPr lang="pl-PL" sz="2900" dirty="0">
                <a:solidFill>
                  <a:srgbClr val="800000"/>
                </a:solidFill>
              </a:rPr>
              <a:t>- promujących produkcję </a:t>
            </a:r>
          </a:p>
          <a:p>
            <a:pPr defTabSz="936625">
              <a:lnSpc>
                <a:spcPct val="120000"/>
              </a:lnSpc>
              <a:buNone/>
            </a:pPr>
            <a:r>
              <a:rPr lang="pl-PL" sz="2900" dirty="0" smtClean="0">
                <a:solidFill>
                  <a:srgbClr val="800000"/>
                </a:solidFill>
              </a:rPr>
              <a:t>- wykorzystywanie </a:t>
            </a:r>
          </a:p>
          <a:p>
            <a:pPr defTabSz="936625">
              <a:lnSpc>
                <a:spcPct val="120000"/>
              </a:lnSpc>
              <a:buNone/>
            </a:pPr>
            <a:r>
              <a:rPr lang="pl-PL" sz="3200" dirty="0" smtClean="0">
                <a:solidFill>
                  <a:srgbClr val="800000"/>
                </a:solidFill>
              </a:rPr>
              <a:t>   energii </a:t>
            </a:r>
            <a:r>
              <a:rPr lang="pl-PL" sz="3200" dirty="0">
                <a:solidFill>
                  <a:srgbClr val="800000"/>
                </a:solidFill>
              </a:rPr>
              <a:t>ze źródeł odnawialnych </a:t>
            </a:r>
          </a:p>
          <a:p>
            <a:pPr defTabSz="936625">
              <a:lnSpc>
                <a:spcPct val="120000"/>
              </a:lnSpc>
              <a:buFontTx/>
              <a:buNone/>
            </a:pPr>
            <a:r>
              <a:rPr lang="pl-PL" sz="2900" dirty="0">
                <a:solidFill>
                  <a:schemeClr val="tx1"/>
                </a:solidFill>
              </a:rPr>
              <a:t>z zachowaniem równowagi ekologicznej i przestrzeganiem zasad współżycia społecznego</a:t>
            </a:r>
            <a:endParaRPr lang="pl-PL" dirty="0">
              <a:solidFill>
                <a:schemeClr val="tx1"/>
              </a:solidFill>
            </a:endParaRPr>
          </a:p>
          <a:p>
            <a:pPr defTabSz="936625">
              <a:lnSpc>
                <a:spcPct val="100000"/>
              </a:lnSpc>
            </a:pPr>
            <a:endParaRPr lang="pl-PL" b="0" dirty="0">
              <a:solidFill>
                <a:schemeClr val="tx1"/>
              </a:solidFill>
            </a:endParaRPr>
          </a:p>
          <a:p>
            <a:pPr defTabSz="936625">
              <a:lnSpc>
                <a:spcPct val="100000"/>
              </a:lnSpc>
            </a:pPr>
            <a:endParaRPr lang="pl-PL" b="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Documents and Settings\Magda H\Pulpit\ZDJĘCIA\debata\103_01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16464">
            <a:off x="6356076" y="1839009"/>
            <a:ext cx="2398474" cy="181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Magda H\Pulpit\ZDJĘCIA\debata\103_02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18408">
            <a:off x="6086705" y="4561915"/>
            <a:ext cx="2841425" cy="215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F078"/>
            </a:gs>
            <a:gs pos="100000">
              <a:srgbClr val="E9F0F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25408" y="235041"/>
          <a:ext cx="8313551" cy="1018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395288" y="514350"/>
            <a:ext cx="87630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89" tIns="46793" rIns="93589" bIns="46793">
            <a:spAutoFit/>
          </a:bodyPr>
          <a:lstStyle/>
          <a:p>
            <a:pPr defTabSz="936625">
              <a:lnSpc>
                <a:spcPct val="100000"/>
              </a:lnSpc>
            </a:pPr>
            <a:r>
              <a:rPr lang="pl-PL" dirty="0">
                <a:solidFill>
                  <a:schemeClr val="tx1"/>
                </a:solidFill>
              </a:rPr>
              <a:t> Cel ten SGPEO realizuje poprzez następujące działania:</a:t>
            </a:r>
          </a:p>
          <a:p>
            <a:pPr defTabSz="936625">
              <a:lnSpc>
                <a:spcPct val="100000"/>
              </a:lnSpc>
              <a:buFontTx/>
              <a:buNone/>
            </a:pPr>
            <a:endParaRPr lang="pl-PL" dirty="0">
              <a:solidFill>
                <a:schemeClr val="tx1"/>
              </a:solidFill>
            </a:endParaRPr>
          </a:p>
          <a:p>
            <a:pPr marL="0" lvl="3" defTabSz="936625">
              <a:lnSpc>
                <a:spcPct val="100000"/>
              </a:lnSpc>
              <a:buFontTx/>
              <a:buNone/>
            </a:pPr>
            <a:r>
              <a:rPr lang="pl-PL" sz="2300" dirty="0">
                <a:solidFill>
                  <a:srgbClr val="800000"/>
                </a:solidFill>
              </a:rPr>
              <a:t>-</a:t>
            </a:r>
            <a:r>
              <a:rPr lang="pl-PL" sz="2400" dirty="0">
                <a:solidFill>
                  <a:srgbClr val="800000"/>
                </a:solidFill>
              </a:rPr>
              <a:t> opiniowanie i promowanie inicjatyw prawnych i gospodarczych</a:t>
            </a:r>
            <a:r>
              <a:rPr lang="pl-PL" sz="2400" dirty="0">
                <a:solidFill>
                  <a:srgbClr val="B95B22"/>
                </a:solidFill>
              </a:rPr>
              <a:t> </a:t>
            </a:r>
            <a:r>
              <a:rPr lang="pl-PL" sz="2400" dirty="0">
                <a:solidFill>
                  <a:schemeClr val="tx1"/>
                </a:solidFill>
              </a:rPr>
              <a:t>związanych z pozyskaniem i produkcją energii w oparciu o wykorzystanie siły wiatru, energii wody, słońca, biomasy i gazu w celu realizacji krajowej strategii rozwoju energii odnawialnej powiązanej z dyrektywami i rozporządzeniami Unii Europejskiej,</a:t>
            </a:r>
          </a:p>
          <a:p>
            <a:pPr marL="0" lvl="3" defTabSz="936625">
              <a:lnSpc>
                <a:spcPct val="100000"/>
              </a:lnSpc>
              <a:buFontTx/>
              <a:buChar char="-"/>
            </a:pPr>
            <a:endParaRPr lang="pl-PL" sz="2300" dirty="0">
              <a:solidFill>
                <a:schemeClr val="tx1"/>
              </a:solidFill>
            </a:endParaRPr>
          </a:p>
          <a:p>
            <a:pPr defTabSz="936625">
              <a:lnSpc>
                <a:spcPct val="100000"/>
              </a:lnSpc>
              <a:buClrTx/>
              <a:buSzTx/>
              <a:buFontTx/>
              <a:buNone/>
            </a:pPr>
            <a:endParaRPr lang="pl-PL" sz="1800" b="0" dirty="0">
              <a:solidFill>
                <a:schemeClr val="tx1"/>
              </a:solidFill>
            </a:endParaRPr>
          </a:p>
          <a:p>
            <a:pPr defTabSz="936625">
              <a:lnSpc>
                <a:spcPct val="100000"/>
              </a:lnSpc>
              <a:buClrTx/>
              <a:buSzTx/>
              <a:buFontTx/>
              <a:buNone/>
            </a:pPr>
            <a:endParaRPr lang="pl-PL" sz="1800" b="0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6050" y="147638"/>
            <a:ext cx="801688" cy="220662"/>
          </a:xfrm>
          <a:prstGeom prst="rect">
            <a:avLst/>
          </a:prstGeom>
          <a:solidFill>
            <a:srgbClr val="DF864F"/>
          </a:solidFill>
          <a:ln w="41275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l-PL" sz="1800" b="0">
              <a:solidFill>
                <a:srgbClr val="FFFFFF"/>
              </a:solidFill>
            </a:endParaRPr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165225" y="147638"/>
            <a:ext cx="7867650" cy="220662"/>
          </a:xfrm>
          <a:prstGeom prst="rect">
            <a:avLst/>
          </a:prstGeom>
          <a:solidFill>
            <a:schemeClr val="accent1"/>
          </a:solidFill>
          <a:ln w="41275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l-PL" sz="1800" b="0">
              <a:solidFill>
                <a:srgbClr val="FFFFFF"/>
              </a:solidFill>
            </a:endParaRPr>
          </a:p>
        </p:txBody>
      </p:sp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395287" y="3456211"/>
            <a:ext cx="83788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89" tIns="46793" rIns="93589" bIns="46793">
            <a:spAutoFit/>
          </a:bodyPr>
          <a:lstStyle/>
          <a:p>
            <a:pPr defTabSz="936625">
              <a:lnSpc>
                <a:spcPct val="100000"/>
              </a:lnSpc>
              <a:buClrTx/>
              <a:buSzTx/>
              <a:buFontTx/>
              <a:buNone/>
            </a:pPr>
            <a:r>
              <a:rPr lang="pl-PL" sz="1800">
                <a:solidFill>
                  <a:srgbClr val="800000"/>
                </a:solidFill>
              </a:rPr>
              <a:t>- </a:t>
            </a:r>
            <a:r>
              <a:rPr lang="pl-PL" sz="2400">
                <a:solidFill>
                  <a:srgbClr val="800000"/>
                </a:solidFill>
              </a:rPr>
              <a:t>reprezentowanie wspólnych interesów miast i gmin</a:t>
            </a:r>
            <a:r>
              <a:rPr lang="pl-PL" sz="2400">
                <a:solidFill>
                  <a:srgbClr val="B95B22"/>
                </a:solidFill>
              </a:rPr>
              <a:t> </a:t>
            </a:r>
            <a:r>
              <a:rPr lang="pl-PL" sz="2400">
                <a:solidFill>
                  <a:schemeClr val="tx1"/>
                </a:solidFill>
              </a:rPr>
              <a:t>w zakresie ochrony i kształtowania środowiska w tym dotyczących opłat środowiskowych, podatków, ulg i zwolnień z takich opłat,</a:t>
            </a:r>
          </a:p>
          <a:p>
            <a:pPr defTabSz="936625">
              <a:lnSpc>
                <a:spcPct val="100000"/>
              </a:lnSpc>
              <a:buClrTx/>
              <a:buSzTx/>
              <a:buFontTx/>
              <a:buNone/>
            </a:pPr>
            <a:endParaRPr lang="pl-PL" sz="1800" b="0">
              <a:solidFill>
                <a:schemeClr val="tx1"/>
              </a:solidFill>
            </a:endParaRPr>
          </a:p>
        </p:txBody>
      </p:sp>
      <p:sp>
        <p:nvSpPr>
          <p:cNvPr id="15" name="pole tekstowe 14"/>
          <p:cNvSpPr txBox="1">
            <a:spLocks noChangeArrowheads="1"/>
          </p:cNvSpPr>
          <p:nvPr/>
        </p:nvSpPr>
        <p:spPr bwMode="auto">
          <a:xfrm>
            <a:off x="322261" y="5040387"/>
            <a:ext cx="85248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89" tIns="46793" rIns="93589" bIns="46793">
            <a:spAutoFit/>
          </a:bodyPr>
          <a:lstStyle/>
          <a:p>
            <a:pPr marL="0" lvl="3" defTabSz="936625">
              <a:lnSpc>
                <a:spcPct val="100000"/>
              </a:lnSpc>
              <a:buClrTx/>
              <a:buSzTx/>
              <a:buFontTx/>
              <a:buNone/>
            </a:pPr>
            <a:r>
              <a:rPr lang="pl-PL" sz="2400" dirty="0">
                <a:solidFill>
                  <a:srgbClr val="800000"/>
                </a:solidFill>
              </a:rPr>
              <a:t>- podejmowanie wspólnych przedsięwzięć</a:t>
            </a:r>
            <a:r>
              <a:rPr lang="pl-PL" sz="2400" dirty="0">
                <a:solidFill>
                  <a:srgbClr val="B95B22"/>
                </a:solidFill>
              </a:rPr>
              <a:t> </a:t>
            </a:r>
            <a:r>
              <a:rPr lang="pl-PL" sz="2400" dirty="0">
                <a:solidFill>
                  <a:schemeClr val="tx1"/>
                </a:solidFill>
              </a:rPr>
              <a:t>w zakresie ochrony wód, ziemi, powietrza i krajobrazu – naturalnych walorów zasobów przyrodniczych,</a:t>
            </a:r>
          </a:p>
          <a:p>
            <a:pPr defTabSz="936625">
              <a:lnSpc>
                <a:spcPct val="100000"/>
              </a:lnSpc>
              <a:buClrTx/>
              <a:buSzTx/>
              <a:buFontTx/>
              <a:buNone/>
            </a:pPr>
            <a:endParaRPr lang="pl-PL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F078"/>
            </a:gs>
            <a:gs pos="100000">
              <a:srgbClr val="E9F0F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395288" y="647700"/>
            <a:ext cx="88138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89" tIns="46793" rIns="93589" bIns="46793">
            <a:spAutoFit/>
          </a:bodyPr>
          <a:lstStyle/>
          <a:p>
            <a:pPr defTabSz="936625">
              <a:lnSpc>
                <a:spcPct val="100000"/>
              </a:lnSpc>
              <a:buClrTx/>
              <a:buSzTx/>
              <a:buFontTx/>
              <a:buChar char="-"/>
            </a:pPr>
            <a:r>
              <a:rPr lang="pl-PL">
                <a:solidFill>
                  <a:srgbClr val="800000"/>
                </a:solidFill>
              </a:rPr>
              <a:t> przedstawianie</a:t>
            </a:r>
            <a:r>
              <a:rPr lang="pl-PL">
                <a:solidFill>
                  <a:schemeClr val="tx1"/>
                </a:solidFill>
              </a:rPr>
              <a:t> parlamentarzystom, administracji rządowej i samorządowej </a:t>
            </a:r>
            <a:r>
              <a:rPr lang="pl-PL">
                <a:solidFill>
                  <a:srgbClr val="800000"/>
                </a:solidFill>
              </a:rPr>
              <a:t>opinii, wniosków, stanowisk projektów programów</a:t>
            </a:r>
            <a:r>
              <a:rPr lang="pl-PL">
                <a:solidFill>
                  <a:srgbClr val="B95B22"/>
                </a:solidFill>
              </a:rPr>
              <a:t> </a:t>
            </a:r>
            <a:r>
              <a:rPr lang="pl-PL">
                <a:solidFill>
                  <a:schemeClr val="tx1"/>
                </a:solidFill>
              </a:rPr>
              <a:t>będących przedmiotem działań Stowarzyszenia,</a:t>
            </a:r>
          </a:p>
          <a:p>
            <a:pPr defTabSz="936625">
              <a:lnSpc>
                <a:spcPct val="100000"/>
              </a:lnSpc>
              <a:buClrTx/>
              <a:buSzTx/>
              <a:buFontTx/>
              <a:buNone/>
            </a:pPr>
            <a:endParaRPr lang="pl-PL">
              <a:solidFill>
                <a:schemeClr val="tx1"/>
              </a:solidFill>
            </a:endParaRPr>
          </a:p>
          <a:p>
            <a:pPr defTabSz="936625">
              <a:lnSpc>
                <a:spcPct val="100000"/>
              </a:lnSpc>
              <a:buClrTx/>
              <a:buSzTx/>
              <a:buFontTx/>
              <a:buChar char="-"/>
            </a:pPr>
            <a:endParaRPr lang="pl-PL">
              <a:solidFill>
                <a:schemeClr val="tx1"/>
              </a:solidFill>
            </a:endParaRPr>
          </a:p>
          <a:p>
            <a:pPr defTabSz="936625">
              <a:lnSpc>
                <a:spcPct val="100000"/>
              </a:lnSpc>
              <a:buClrTx/>
              <a:buSzTx/>
              <a:buFontTx/>
              <a:buNone/>
            </a:pPr>
            <a:endParaRPr lang="pl-PL" sz="1800" b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395288" y="2646363"/>
            <a:ext cx="852487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89" tIns="46793" rIns="93589" bIns="46793">
            <a:spAutoFit/>
          </a:bodyPr>
          <a:lstStyle/>
          <a:p>
            <a:pPr marL="0" lvl="3" defTabSz="936625">
              <a:lnSpc>
                <a:spcPct val="100000"/>
              </a:lnSpc>
              <a:buClrTx/>
              <a:buSzTx/>
              <a:buFontTx/>
              <a:buNone/>
            </a:pPr>
            <a:r>
              <a:rPr lang="pl-PL">
                <a:solidFill>
                  <a:schemeClr val="tx1"/>
                </a:solidFill>
              </a:rPr>
              <a:t>- koordynacja działań i edukacja w zakresie celów i zadań Stowarzyszenia. </a:t>
            </a:r>
          </a:p>
          <a:p>
            <a:pPr marL="0" lvl="3" defTabSz="936625">
              <a:lnSpc>
                <a:spcPct val="100000"/>
              </a:lnSpc>
              <a:buClrTx/>
              <a:buSzTx/>
              <a:buFontTx/>
              <a:buNone/>
            </a:pPr>
            <a:endParaRPr lang="pl-PL" sz="2300">
              <a:solidFill>
                <a:schemeClr val="tx1"/>
              </a:solidFill>
            </a:endParaRPr>
          </a:p>
          <a:p>
            <a:pPr defTabSz="936625">
              <a:lnSpc>
                <a:spcPct val="100000"/>
              </a:lnSpc>
              <a:buClrTx/>
              <a:buSzTx/>
              <a:buFontTx/>
              <a:buNone/>
            </a:pPr>
            <a:endParaRPr lang="pl-PL" sz="1800" b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146050" y="147638"/>
            <a:ext cx="801688" cy="220662"/>
          </a:xfrm>
          <a:prstGeom prst="rect">
            <a:avLst/>
          </a:prstGeom>
          <a:solidFill>
            <a:srgbClr val="DF864F"/>
          </a:solidFill>
          <a:ln w="41275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l-PL" sz="1800" b="0">
              <a:solidFill>
                <a:srgbClr val="FFFFFF"/>
              </a:solidFill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165225" y="147638"/>
            <a:ext cx="7867650" cy="220662"/>
          </a:xfrm>
          <a:prstGeom prst="rect">
            <a:avLst/>
          </a:prstGeom>
          <a:solidFill>
            <a:schemeClr val="accent1"/>
          </a:solidFill>
          <a:ln w="41275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589" tIns="46793" rIns="93589" bIns="46793" anchor="ctr"/>
          <a:lstStyle/>
          <a:p>
            <a:pPr algn="ctr" defTabSz="93662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l-PL" sz="1800" b="0">
              <a:solidFill>
                <a:srgbClr val="FFFFFF"/>
              </a:solidFill>
            </a:endParaRPr>
          </a:p>
        </p:txBody>
      </p:sp>
      <p:pic>
        <p:nvPicPr>
          <p:cNvPr id="9" name="Picture 2" descr="C:\Documents and Settings\Magda H\Pulpit\Nowy folder (4)\Prezentacja\logo_sgpe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8" y="3895725"/>
            <a:ext cx="269557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:\Ola2007\stazNFOS\wiatrak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3413" y="3381375"/>
            <a:ext cx="4662487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F078"/>
            </a:gs>
            <a:gs pos="100000">
              <a:srgbClr val="E9F0F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175744"/>
              </p:ext>
            </p:extLst>
          </p:nvPr>
        </p:nvGraphicFramePr>
        <p:xfrm>
          <a:off x="625534" y="234928"/>
          <a:ext cx="8314791" cy="102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011" name="pole tekstowe 2"/>
          <p:cNvSpPr txBox="1">
            <a:spLocks noChangeArrowheads="1"/>
          </p:cNvSpPr>
          <p:nvPr/>
        </p:nvSpPr>
        <p:spPr bwMode="auto">
          <a:xfrm>
            <a:off x="801688" y="1838325"/>
            <a:ext cx="67024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89" tIns="46793" rIns="93589" bIns="46793">
            <a:spAutoFit/>
          </a:bodyPr>
          <a:lstStyle/>
          <a:p>
            <a:pPr defTabSz="936625">
              <a:lnSpc>
                <a:spcPct val="100000"/>
              </a:lnSpc>
            </a:pPr>
            <a:endParaRPr lang="pl-PL" sz="1800" b="0">
              <a:solidFill>
                <a:schemeClr val="tx1"/>
              </a:solidFill>
            </a:endParaRPr>
          </a:p>
        </p:txBody>
      </p:sp>
      <p:sp>
        <p:nvSpPr>
          <p:cNvPr id="43012" name="Prostokąt 8"/>
          <p:cNvSpPr>
            <a:spLocks noChangeArrowheads="1"/>
          </p:cNvSpPr>
          <p:nvPr/>
        </p:nvSpPr>
        <p:spPr bwMode="auto">
          <a:xfrm>
            <a:off x="6046788" y="3968750"/>
            <a:ext cx="9318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89" tIns="46793" rIns="93589" bIns="46793" anchor="ctr">
            <a:spAutoFit/>
          </a:bodyPr>
          <a:lstStyle/>
          <a:p>
            <a:pPr algn="ctr" defTabSz="936625">
              <a:lnSpc>
                <a:spcPct val="100000"/>
              </a:lnSpc>
              <a:buClrTx/>
              <a:buSzTx/>
              <a:buFont typeface="Wingdings" pitchFamily="2" charset="2"/>
              <a:buChar char="§"/>
            </a:pPr>
            <a:endParaRPr lang="pl-PL" sz="2900">
              <a:solidFill>
                <a:schemeClr val="tx1"/>
              </a:solidFill>
            </a:endParaRP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582613" y="1543050"/>
            <a:ext cx="84502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89" tIns="46793" rIns="93589" bIns="46793">
            <a:spAutoFit/>
          </a:bodyPr>
          <a:lstStyle/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sz="2900" dirty="0" smtClean="0">
                <a:solidFill>
                  <a:schemeClr val="tx1"/>
                </a:solidFill>
              </a:rPr>
              <a:t> dobra współpraca z samorządami gminnymi,</a:t>
            </a:r>
          </a:p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sz="2900" dirty="0" smtClean="0">
                <a:solidFill>
                  <a:schemeClr val="tx1"/>
                </a:solidFill>
              </a:rPr>
              <a:t> przekazywanie dobrych praktyk,</a:t>
            </a:r>
          </a:p>
          <a:p>
            <a:pPr defTabSz="936625">
              <a:lnSpc>
                <a:spcPct val="100000"/>
              </a:lnSpc>
              <a:buClr>
                <a:srgbClr val="800000"/>
              </a:buClr>
            </a:pPr>
            <a:r>
              <a:rPr lang="pl-PL" sz="2900" dirty="0" smtClean="0">
                <a:solidFill>
                  <a:schemeClr val="tx1"/>
                </a:solidFill>
              </a:rPr>
              <a:t> rozwiązywanie spraw problemowych w realizacji inwestycji.</a:t>
            </a:r>
            <a:endParaRPr lang="pl-PL" sz="2900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Magda H\Pulpit\Nowy folder (4)\Prezentacja\06_07_07_wiatraki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4632">
            <a:off x="4307437" y="3198415"/>
            <a:ext cx="4917013" cy="372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Documents and Settings\Magda H\Pulpit\ZDJĘCIA\ZDJECIA LOTNICZE\Losino - Wiatraki\DSC_00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12308">
            <a:off x="665173" y="3895101"/>
            <a:ext cx="2047580" cy="310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9F078"/>
            </a:gs>
            <a:gs pos="100000">
              <a:srgbClr val="E9F0F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1568226"/>
              </p:ext>
            </p:extLst>
          </p:nvPr>
        </p:nvGraphicFramePr>
        <p:xfrm>
          <a:off x="625534" y="235296"/>
          <a:ext cx="8314791" cy="101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4" name="Prostokąt 8"/>
          <p:cNvSpPr>
            <a:spLocks noChangeArrowheads="1"/>
          </p:cNvSpPr>
          <p:nvPr/>
        </p:nvSpPr>
        <p:spPr bwMode="auto">
          <a:xfrm>
            <a:off x="6046788" y="3968750"/>
            <a:ext cx="9318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89" tIns="46793" rIns="93589" bIns="46793" anchor="ctr">
            <a:spAutoFit/>
          </a:bodyPr>
          <a:lstStyle/>
          <a:p>
            <a:pPr algn="ctr" defTabSz="936625">
              <a:lnSpc>
                <a:spcPct val="100000"/>
              </a:lnSpc>
              <a:buClrTx/>
              <a:buSzTx/>
              <a:buFont typeface="Wingdings" pitchFamily="2" charset="2"/>
              <a:buChar char="§"/>
            </a:pPr>
            <a:endParaRPr lang="pl-PL" sz="2900">
              <a:solidFill>
                <a:schemeClr val="tx1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4294967295"/>
          </p:nvPr>
        </p:nvSpPr>
        <p:spPr>
          <a:xfrm>
            <a:off x="630039" y="1584003"/>
            <a:ext cx="8120062" cy="4392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¨"/>
            </a:pPr>
            <a:r>
              <a:rPr lang="pl-PL" sz="2700" b="1" dirty="0">
                <a:solidFill>
                  <a:srgbClr val="800000"/>
                </a:solidFill>
              </a:rPr>
              <a:t>Korzyści </a:t>
            </a:r>
            <a:r>
              <a:rPr lang="pl-PL" sz="2700" b="1" dirty="0" smtClean="0">
                <a:solidFill>
                  <a:srgbClr val="800000"/>
                </a:solidFill>
              </a:rPr>
              <a:t>ekonomiczne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pl-PL" sz="2200" b="1" dirty="0"/>
              <a:t>znaczący   wzrost  dochodów  własnych  samorządów</a:t>
            </a:r>
            <a:r>
              <a:rPr lang="pl-PL" sz="2200" b="1" dirty="0" smtClean="0"/>
              <a:t>,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pl-PL" sz="2200" b="1" dirty="0"/>
              <a:t>wzrost  dochodów  właścicieli  gruntów,  na  których  zlokalizowano  farmę  </a:t>
            </a:r>
            <a:r>
              <a:rPr lang="pl-PL" sz="2200" b="1" dirty="0" smtClean="0"/>
              <a:t>wiatrową  lub  </a:t>
            </a:r>
            <a:r>
              <a:rPr lang="pl-PL" sz="2200" b="1" dirty="0" err="1" smtClean="0"/>
              <a:t>fotowoltaniczną</a:t>
            </a:r>
            <a:r>
              <a:rPr lang="pl-PL" sz="2200" b="1" dirty="0" smtClean="0"/>
              <a:t>,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pl-PL" sz="2200" b="1" dirty="0"/>
              <a:t>m</a:t>
            </a:r>
            <a:r>
              <a:rPr lang="pl-PL" sz="2200" b="1" dirty="0" smtClean="0"/>
              <a:t>ożliwość  wykorzystania  lokalnych  surowców  do  wytwarzania  biogazu,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pl-PL" sz="2200" b="1" dirty="0"/>
              <a:t>m</a:t>
            </a:r>
            <a:r>
              <a:rPr lang="pl-PL" sz="2200" b="1" dirty="0" smtClean="0"/>
              <a:t>ożliwość  wykorzystania  produkcji  rolniczej  do  wytwarzania  energii,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¨"/>
            </a:pPr>
            <a:r>
              <a:rPr lang="pl-PL" sz="2700" b="1" dirty="0">
                <a:solidFill>
                  <a:srgbClr val="800000"/>
                </a:solidFill>
              </a:rPr>
              <a:t>Korzyści  </a:t>
            </a:r>
            <a:r>
              <a:rPr lang="pl-PL" sz="2700" b="1" dirty="0" smtClean="0">
                <a:solidFill>
                  <a:srgbClr val="800000"/>
                </a:solidFill>
              </a:rPr>
              <a:t>społeczne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pl-PL" sz="2200" b="1" dirty="0"/>
              <a:t>znaczące  zwiększenie  potencjału  rozwojowego  </a:t>
            </a:r>
            <a:r>
              <a:rPr lang="pl-PL" sz="2200" b="1" dirty="0" smtClean="0"/>
              <a:t>gmin,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pl-PL" sz="2200" b="1" dirty="0"/>
              <a:t>rozwój  infrastruktury</a:t>
            </a:r>
            <a:r>
              <a:rPr lang="pl-PL" sz="2200" b="1" dirty="0" smtClean="0"/>
              <a:t>,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pl-PL" sz="2200" b="1" dirty="0"/>
              <a:t>możliwość  realizacji  programów  prospołecznych  i  </a:t>
            </a:r>
            <a:r>
              <a:rPr lang="pl-PL" sz="2200" b="1" dirty="0" smtClean="0"/>
              <a:t>ekologicznych.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endParaRPr lang="pl-PL" sz="2200" b="1" dirty="0"/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endParaRPr lang="pl-PL" sz="2200" b="1" dirty="0" smtClean="0"/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endParaRPr lang="pl-PL" sz="2200" b="1" dirty="0"/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endParaRPr lang="pl-PL" sz="2200" b="1" dirty="0" smtClean="0"/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endParaRPr lang="pl-PL" sz="2200" b="1" dirty="0"/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endParaRPr lang="pl-PL" sz="2200" b="1" dirty="0" smtClean="0"/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endParaRPr lang="pl-PL" sz="2200" b="1" dirty="0"/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endParaRPr lang="pl-PL" sz="2200" b="1" dirty="0" smtClean="0"/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endParaRPr lang="pl-PL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4_Średni">
  <a:themeElements>
    <a:clrScheme name="4_Średni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Średni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Średni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3668</TotalTime>
  <Words>606</Words>
  <Application>Microsoft Office PowerPoint</Application>
  <PresentationFormat>Niestandardowy</PresentationFormat>
  <Paragraphs>172</Paragraphs>
  <Slides>13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4_Średni</vt:lpstr>
      <vt:lpstr>1_Projekt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DZIĘKUJĘ ZA UWAGĘ                    LESZEK KULIŃSKI     PRZEWODNICZĄCY ZARZĄDU SGPEO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preinstalacja</dc:creator>
  <cp:lastModifiedBy>Kowalski Ryszard</cp:lastModifiedBy>
  <cp:revision>314</cp:revision>
  <dcterms:created xsi:type="dcterms:W3CDTF">2009-01-26T13:07:37Z</dcterms:created>
  <dcterms:modified xsi:type="dcterms:W3CDTF">2012-11-08T06:51:43Z</dcterms:modified>
</cp:coreProperties>
</file>